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handoutMasterIdLst>
    <p:handoutMasterId r:id="rId6"/>
  </p:handoutMasterIdLst>
  <p:sldIdLst>
    <p:sldId id="256" r:id="rId5"/>
  </p:sldIdLst>
  <p:sldSz cx="12801600" cy="9601200" type="A3"/>
  <p:notesSz cx="9926638" cy="14352588"/>
  <p:defaultText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024" userDrawn="1">
          <p15:clr>
            <a:srgbClr val="A4A3A4"/>
          </p15:clr>
        </p15:guide>
        <p15:guide id="2" pos="403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6" frameSlides="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CE6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p:cViewPr varScale="1">
        <p:scale>
          <a:sx n="52" d="100"/>
          <a:sy n="52" d="100"/>
        </p:scale>
        <p:origin x="1254" y="54"/>
      </p:cViewPr>
      <p:guideLst>
        <p:guide orient="horz" pos="3024"/>
        <p:guide pos="4032"/>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handoutMaster" Target="handoutMasters/handoutMaster1.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loe Fox" userId="12693773-7aa7-4c2d-a4a2-c7dadd2c8937" providerId="ADAL" clId="{7AC76622-75C9-42D3-956D-227C2913FD75}"/>
    <pc:docChg chg="modSld">
      <pc:chgData name="Chloe Fox" userId="12693773-7aa7-4c2d-a4a2-c7dadd2c8937" providerId="ADAL" clId="{7AC76622-75C9-42D3-956D-227C2913FD75}" dt="2022-11-21T14:35:05.652" v="0" actId="1076"/>
      <pc:docMkLst>
        <pc:docMk/>
      </pc:docMkLst>
      <pc:sldChg chg="modSp mod">
        <pc:chgData name="Chloe Fox" userId="12693773-7aa7-4c2d-a4a2-c7dadd2c8937" providerId="ADAL" clId="{7AC76622-75C9-42D3-956D-227C2913FD75}" dt="2022-11-21T14:35:05.652" v="0" actId="1076"/>
        <pc:sldMkLst>
          <pc:docMk/>
          <pc:sldMk cId="2393106777" sldId="256"/>
        </pc:sldMkLst>
        <pc:spChg chg="mod">
          <ac:chgData name="Chloe Fox" userId="12693773-7aa7-4c2d-a4a2-c7dadd2c8937" providerId="ADAL" clId="{7AC76622-75C9-42D3-956D-227C2913FD75}" dt="2022-11-21T14:35:05.652" v="0" actId="1076"/>
          <ac:spMkLst>
            <pc:docMk/>
            <pc:sldMk cId="2393106777" sldId="256"/>
            <ac:spMk id="20" creationId="{00000000-0000-0000-0000-00000000000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85518457"/>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2982596"/>
            <a:ext cx="10881360" cy="2058035"/>
          </a:xfrm>
        </p:spPr>
        <p:txBody>
          <a:bodyPr/>
          <a:lstStyle/>
          <a:p>
            <a:r>
              <a:rPr lang="en-US"/>
              <a:t>Click to edit Master title style</a:t>
            </a:r>
            <a:endParaRPr lang="en-GB"/>
          </a:p>
        </p:txBody>
      </p:sp>
      <p:sp>
        <p:nvSpPr>
          <p:cNvPr id="3" name="Subtitle 2"/>
          <p:cNvSpPr>
            <a:spLocks noGrp="1"/>
          </p:cNvSpPr>
          <p:nvPr>
            <p:ph type="subTitle" idx="1"/>
          </p:nvPr>
        </p:nvSpPr>
        <p:spPr>
          <a:xfrm>
            <a:off x="1920240" y="5440680"/>
            <a:ext cx="8961120" cy="2453640"/>
          </a:xfrm>
        </p:spPr>
        <p:txBody>
          <a:bodyPr/>
          <a:lstStyle>
            <a:lvl1pPr marL="0" indent="0" algn="ctr">
              <a:buNone/>
              <a:defRPr>
                <a:solidFill>
                  <a:schemeClr val="tx1">
                    <a:tint val="75000"/>
                  </a:schemeClr>
                </a:solidFill>
              </a:defRPr>
            </a:lvl1pPr>
            <a:lvl2pPr marL="640080" indent="0" algn="ctr">
              <a:buNone/>
              <a:defRPr>
                <a:solidFill>
                  <a:schemeClr val="tx1">
                    <a:tint val="75000"/>
                  </a:schemeClr>
                </a:solidFill>
              </a:defRPr>
            </a:lvl2pPr>
            <a:lvl3pPr marL="1280160" indent="0" algn="ctr">
              <a:buNone/>
              <a:defRPr>
                <a:solidFill>
                  <a:schemeClr val="tx1">
                    <a:tint val="75000"/>
                  </a:schemeClr>
                </a:solidFill>
              </a:defRPr>
            </a:lvl3pPr>
            <a:lvl4pPr marL="1920240" indent="0" algn="ctr">
              <a:buNone/>
              <a:defRPr>
                <a:solidFill>
                  <a:schemeClr val="tx1">
                    <a:tint val="75000"/>
                  </a:schemeClr>
                </a:solidFill>
              </a:defRPr>
            </a:lvl4pPr>
            <a:lvl5pPr marL="2560320" indent="0" algn="ctr">
              <a:buNone/>
              <a:defRPr>
                <a:solidFill>
                  <a:schemeClr val="tx1">
                    <a:tint val="75000"/>
                  </a:schemeClr>
                </a:solidFill>
              </a:defRPr>
            </a:lvl5pPr>
            <a:lvl6pPr marL="3200400" indent="0" algn="ctr">
              <a:buNone/>
              <a:defRPr>
                <a:solidFill>
                  <a:schemeClr val="tx1">
                    <a:tint val="75000"/>
                  </a:schemeClr>
                </a:solidFill>
              </a:defRPr>
            </a:lvl6pPr>
            <a:lvl7pPr marL="3840480" indent="0" algn="ctr">
              <a:buNone/>
              <a:defRPr>
                <a:solidFill>
                  <a:schemeClr val="tx1">
                    <a:tint val="75000"/>
                  </a:schemeClr>
                </a:solidFill>
              </a:defRPr>
            </a:lvl7pPr>
            <a:lvl8pPr marL="4480560" indent="0" algn="ctr">
              <a:buNone/>
              <a:defRPr>
                <a:solidFill>
                  <a:schemeClr val="tx1">
                    <a:tint val="75000"/>
                  </a:schemeClr>
                </a:solidFill>
              </a:defRPr>
            </a:lvl8pPr>
            <a:lvl9pPr marL="512064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F765CB5-E3A7-428B-93EC-DF195B046090}" type="datetimeFigureOut">
              <a:rPr lang="en-GB" smtClean="0"/>
              <a:t>21/11/2022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171FEC6-62C0-40E1-8B68-9946EA5BE61B}" type="slidenum">
              <a:rPr lang="en-GB" smtClean="0"/>
              <a:t>‹#›</a:t>
            </a:fld>
            <a:endParaRPr lang="en-GB" dirty="0"/>
          </a:p>
        </p:txBody>
      </p:sp>
    </p:spTree>
    <p:extLst>
      <p:ext uri="{BB962C8B-B14F-4D97-AF65-F5344CB8AC3E}">
        <p14:creationId xmlns:p14="http://schemas.microsoft.com/office/powerpoint/2010/main" val="7247053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F765CB5-E3A7-428B-93EC-DF195B046090}" type="datetimeFigureOut">
              <a:rPr lang="en-GB" smtClean="0"/>
              <a:t>21/11/2022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171FEC6-62C0-40E1-8B68-9946EA5BE61B}" type="slidenum">
              <a:rPr lang="en-GB" smtClean="0"/>
              <a:t>‹#›</a:t>
            </a:fld>
            <a:endParaRPr lang="en-GB" dirty="0"/>
          </a:p>
        </p:txBody>
      </p:sp>
    </p:spTree>
    <p:extLst>
      <p:ext uri="{BB962C8B-B14F-4D97-AF65-F5344CB8AC3E}">
        <p14:creationId xmlns:p14="http://schemas.microsoft.com/office/powerpoint/2010/main" val="39803907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11238" y="6169661"/>
            <a:ext cx="10881360" cy="1906905"/>
          </a:xfrm>
        </p:spPr>
        <p:txBody>
          <a:bodyPr anchor="t"/>
          <a:lstStyle>
            <a:lvl1pPr algn="l">
              <a:defRPr sz="5600" b="1" cap="all"/>
            </a:lvl1pPr>
          </a:lstStyle>
          <a:p>
            <a:r>
              <a:rPr lang="en-US"/>
              <a:t>Click to edit Master title style</a:t>
            </a:r>
            <a:endParaRPr lang="en-GB"/>
          </a:p>
        </p:txBody>
      </p:sp>
      <p:sp>
        <p:nvSpPr>
          <p:cNvPr id="3" name="Text Placeholder 2"/>
          <p:cNvSpPr>
            <a:spLocks noGrp="1"/>
          </p:cNvSpPr>
          <p:nvPr>
            <p:ph type="body" idx="1"/>
          </p:nvPr>
        </p:nvSpPr>
        <p:spPr>
          <a:xfrm>
            <a:off x="1011238" y="4069399"/>
            <a:ext cx="10881360" cy="2100262"/>
          </a:xfrm>
        </p:spPr>
        <p:txBody>
          <a:bodyPr anchor="b"/>
          <a:lstStyle>
            <a:lvl1pPr marL="0" indent="0">
              <a:buNone/>
              <a:defRPr sz="2800">
                <a:solidFill>
                  <a:schemeClr val="tx1">
                    <a:tint val="75000"/>
                  </a:schemeClr>
                </a:solidFill>
              </a:defRPr>
            </a:lvl1pPr>
            <a:lvl2pPr marL="640080" indent="0">
              <a:buNone/>
              <a:defRPr sz="2520">
                <a:solidFill>
                  <a:schemeClr val="tx1">
                    <a:tint val="75000"/>
                  </a:schemeClr>
                </a:solidFill>
              </a:defRPr>
            </a:lvl2pPr>
            <a:lvl3pPr marL="1280160" indent="0">
              <a:buNone/>
              <a:defRPr sz="2240">
                <a:solidFill>
                  <a:schemeClr val="tx1">
                    <a:tint val="75000"/>
                  </a:schemeClr>
                </a:solidFill>
              </a:defRPr>
            </a:lvl3pPr>
            <a:lvl4pPr marL="1920240" indent="0">
              <a:buNone/>
              <a:defRPr sz="1960">
                <a:solidFill>
                  <a:schemeClr val="tx1">
                    <a:tint val="75000"/>
                  </a:schemeClr>
                </a:solidFill>
              </a:defRPr>
            </a:lvl4pPr>
            <a:lvl5pPr marL="2560320" indent="0">
              <a:buNone/>
              <a:defRPr sz="1960">
                <a:solidFill>
                  <a:schemeClr val="tx1">
                    <a:tint val="75000"/>
                  </a:schemeClr>
                </a:solidFill>
              </a:defRPr>
            </a:lvl5pPr>
            <a:lvl6pPr marL="3200400" indent="0">
              <a:buNone/>
              <a:defRPr sz="1960">
                <a:solidFill>
                  <a:schemeClr val="tx1">
                    <a:tint val="75000"/>
                  </a:schemeClr>
                </a:solidFill>
              </a:defRPr>
            </a:lvl6pPr>
            <a:lvl7pPr marL="3840480" indent="0">
              <a:buNone/>
              <a:defRPr sz="1960">
                <a:solidFill>
                  <a:schemeClr val="tx1">
                    <a:tint val="75000"/>
                  </a:schemeClr>
                </a:solidFill>
              </a:defRPr>
            </a:lvl7pPr>
            <a:lvl8pPr marL="4480560" indent="0">
              <a:buNone/>
              <a:defRPr sz="1960">
                <a:solidFill>
                  <a:schemeClr val="tx1">
                    <a:tint val="75000"/>
                  </a:schemeClr>
                </a:solidFill>
              </a:defRPr>
            </a:lvl8pPr>
            <a:lvl9pPr marL="5120640" indent="0">
              <a:buNone/>
              <a:defRPr sz="196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F765CB5-E3A7-428B-93EC-DF195B046090}" type="datetimeFigureOut">
              <a:rPr lang="en-GB" smtClean="0"/>
              <a:t>21/11/2022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171FEC6-62C0-40E1-8B68-9946EA5BE61B}" type="slidenum">
              <a:rPr lang="en-GB" smtClean="0"/>
              <a:t>‹#›</a:t>
            </a:fld>
            <a:endParaRPr lang="en-GB" dirty="0"/>
          </a:p>
        </p:txBody>
      </p:sp>
    </p:spTree>
    <p:extLst>
      <p:ext uri="{BB962C8B-B14F-4D97-AF65-F5344CB8AC3E}">
        <p14:creationId xmlns:p14="http://schemas.microsoft.com/office/powerpoint/2010/main" val="12344770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40080" y="2240281"/>
            <a:ext cx="5654040" cy="6336348"/>
          </a:xfrm>
        </p:spPr>
        <p:txBody>
          <a:bodyPr/>
          <a:lstStyle>
            <a:lvl1pPr>
              <a:defRPr sz="3920"/>
            </a:lvl1pPr>
            <a:lvl2pPr>
              <a:defRPr sz="3360"/>
            </a:lvl2pPr>
            <a:lvl3pPr>
              <a:defRPr sz="2800"/>
            </a:lvl3pPr>
            <a:lvl4pPr>
              <a:defRPr sz="2520"/>
            </a:lvl4pPr>
            <a:lvl5pPr>
              <a:defRPr sz="2520"/>
            </a:lvl5pPr>
            <a:lvl6pPr>
              <a:defRPr sz="2520"/>
            </a:lvl6pPr>
            <a:lvl7pPr>
              <a:defRPr sz="2520"/>
            </a:lvl7pPr>
            <a:lvl8pPr>
              <a:defRPr sz="2520"/>
            </a:lvl8pPr>
            <a:lvl9pPr>
              <a:defRPr sz="252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507480" y="2240281"/>
            <a:ext cx="5654040" cy="6336348"/>
          </a:xfrm>
        </p:spPr>
        <p:txBody>
          <a:bodyPr/>
          <a:lstStyle>
            <a:lvl1pPr>
              <a:defRPr sz="3920"/>
            </a:lvl1pPr>
            <a:lvl2pPr>
              <a:defRPr sz="3360"/>
            </a:lvl2pPr>
            <a:lvl3pPr>
              <a:defRPr sz="2800"/>
            </a:lvl3pPr>
            <a:lvl4pPr>
              <a:defRPr sz="2520"/>
            </a:lvl4pPr>
            <a:lvl5pPr>
              <a:defRPr sz="2520"/>
            </a:lvl5pPr>
            <a:lvl6pPr>
              <a:defRPr sz="2520"/>
            </a:lvl6pPr>
            <a:lvl7pPr>
              <a:defRPr sz="2520"/>
            </a:lvl7pPr>
            <a:lvl8pPr>
              <a:defRPr sz="2520"/>
            </a:lvl8pPr>
            <a:lvl9pPr>
              <a:defRPr sz="252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F765CB5-E3A7-428B-93EC-DF195B046090}" type="datetimeFigureOut">
              <a:rPr lang="en-GB" smtClean="0"/>
              <a:t>21/11/2022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9171FEC6-62C0-40E1-8B68-9946EA5BE61B}" type="slidenum">
              <a:rPr lang="en-GB" smtClean="0"/>
              <a:t>‹#›</a:t>
            </a:fld>
            <a:endParaRPr lang="en-GB" dirty="0"/>
          </a:p>
        </p:txBody>
      </p:sp>
    </p:spTree>
    <p:extLst>
      <p:ext uri="{BB962C8B-B14F-4D97-AF65-F5344CB8AC3E}">
        <p14:creationId xmlns:p14="http://schemas.microsoft.com/office/powerpoint/2010/main" val="37261835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40080" y="2149158"/>
            <a:ext cx="5656263" cy="89566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Edit Master text styles</a:t>
            </a:r>
          </a:p>
        </p:txBody>
      </p:sp>
      <p:sp>
        <p:nvSpPr>
          <p:cNvPr id="4" name="Content Placeholder 3"/>
          <p:cNvSpPr>
            <a:spLocks noGrp="1"/>
          </p:cNvSpPr>
          <p:nvPr>
            <p:ph sz="half" idx="2"/>
          </p:nvPr>
        </p:nvSpPr>
        <p:spPr>
          <a:xfrm>
            <a:off x="640080" y="3044825"/>
            <a:ext cx="5656263" cy="5531803"/>
          </a:xfrm>
        </p:spPr>
        <p:txBody>
          <a:bodyPr/>
          <a:lstStyle>
            <a:lvl1pPr>
              <a:defRPr sz="3360"/>
            </a:lvl1pPr>
            <a:lvl2pPr>
              <a:defRPr sz="2800"/>
            </a:lvl2pPr>
            <a:lvl3pPr>
              <a:defRPr sz="2520"/>
            </a:lvl3pPr>
            <a:lvl4pPr>
              <a:defRPr sz="2240"/>
            </a:lvl4pPr>
            <a:lvl5pPr>
              <a:defRPr sz="2240"/>
            </a:lvl5pPr>
            <a:lvl6pPr>
              <a:defRPr sz="2240"/>
            </a:lvl6pPr>
            <a:lvl7pPr>
              <a:defRPr sz="2240"/>
            </a:lvl7pPr>
            <a:lvl8pPr>
              <a:defRPr sz="2240"/>
            </a:lvl8pPr>
            <a:lvl9pPr>
              <a:defRPr sz="224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503036" y="2149158"/>
            <a:ext cx="5658485" cy="89566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a:t>Edit Master text styles</a:t>
            </a:r>
          </a:p>
        </p:txBody>
      </p:sp>
      <p:sp>
        <p:nvSpPr>
          <p:cNvPr id="6" name="Content Placeholder 5"/>
          <p:cNvSpPr>
            <a:spLocks noGrp="1"/>
          </p:cNvSpPr>
          <p:nvPr>
            <p:ph sz="quarter" idx="4"/>
          </p:nvPr>
        </p:nvSpPr>
        <p:spPr>
          <a:xfrm>
            <a:off x="6503036" y="3044825"/>
            <a:ext cx="5658485" cy="5531803"/>
          </a:xfrm>
        </p:spPr>
        <p:txBody>
          <a:bodyPr/>
          <a:lstStyle>
            <a:lvl1pPr>
              <a:defRPr sz="3360"/>
            </a:lvl1pPr>
            <a:lvl2pPr>
              <a:defRPr sz="2800"/>
            </a:lvl2pPr>
            <a:lvl3pPr>
              <a:defRPr sz="2520"/>
            </a:lvl3pPr>
            <a:lvl4pPr>
              <a:defRPr sz="2240"/>
            </a:lvl4pPr>
            <a:lvl5pPr>
              <a:defRPr sz="2240"/>
            </a:lvl5pPr>
            <a:lvl6pPr>
              <a:defRPr sz="2240"/>
            </a:lvl6pPr>
            <a:lvl7pPr>
              <a:defRPr sz="2240"/>
            </a:lvl7pPr>
            <a:lvl8pPr>
              <a:defRPr sz="2240"/>
            </a:lvl8pPr>
            <a:lvl9pPr>
              <a:defRPr sz="224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F765CB5-E3A7-428B-93EC-DF195B046090}" type="datetimeFigureOut">
              <a:rPr lang="en-GB" smtClean="0"/>
              <a:t>21/11/2022</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9171FEC6-62C0-40E1-8B68-9946EA5BE61B}" type="slidenum">
              <a:rPr lang="en-GB" smtClean="0"/>
              <a:t>‹#›</a:t>
            </a:fld>
            <a:endParaRPr lang="en-GB" dirty="0"/>
          </a:p>
        </p:txBody>
      </p:sp>
    </p:spTree>
    <p:extLst>
      <p:ext uri="{BB962C8B-B14F-4D97-AF65-F5344CB8AC3E}">
        <p14:creationId xmlns:p14="http://schemas.microsoft.com/office/powerpoint/2010/main" val="22694913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F765CB5-E3A7-428B-93EC-DF195B046090}" type="datetimeFigureOut">
              <a:rPr lang="en-GB" smtClean="0"/>
              <a:t>21/11/2022</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9171FEC6-62C0-40E1-8B68-9946EA5BE61B}" type="slidenum">
              <a:rPr lang="en-GB" smtClean="0"/>
              <a:t>‹#›</a:t>
            </a:fld>
            <a:endParaRPr lang="en-GB" dirty="0"/>
          </a:p>
        </p:txBody>
      </p:sp>
    </p:spTree>
    <p:extLst>
      <p:ext uri="{BB962C8B-B14F-4D97-AF65-F5344CB8AC3E}">
        <p14:creationId xmlns:p14="http://schemas.microsoft.com/office/powerpoint/2010/main" val="15418631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F765CB5-E3A7-428B-93EC-DF195B046090}" type="datetimeFigureOut">
              <a:rPr lang="en-GB" smtClean="0"/>
              <a:t>21/11/2022</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9171FEC6-62C0-40E1-8B68-9946EA5BE61B}" type="slidenum">
              <a:rPr lang="en-GB" smtClean="0"/>
              <a:t>‹#›</a:t>
            </a:fld>
            <a:endParaRPr lang="en-GB" dirty="0"/>
          </a:p>
        </p:txBody>
      </p:sp>
    </p:spTree>
    <p:extLst>
      <p:ext uri="{BB962C8B-B14F-4D97-AF65-F5344CB8AC3E}">
        <p14:creationId xmlns:p14="http://schemas.microsoft.com/office/powerpoint/2010/main" val="20908580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40081" y="382270"/>
            <a:ext cx="4211638" cy="1626870"/>
          </a:xfrm>
        </p:spPr>
        <p:txBody>
          <a:bodyPr anchor="b"/>
          <a:lstStyle>
            <a:lvl1pPr algn="l">
              <a:defRPr sz="2800" b="1"/>
            </a:lvl1pPr>
          </a:lstStyle>
          <a:p>
            <a:r>
              <a:rPr lang="en-US"/>
              <a:t>Click to edit Master title style</a:t>
            </a:r>
            <a:endParaRPr lang="en-GB"/>
          </a:p>
        </p:txBody>
      </p:sp>
      <p:sp>
        <p:nvSpPr>
          <p:cNvPr id="3" name="Content Placeholder 2"/>
          <p:cNvSpPr>
            <a:spLocks noGrp="1"/>
          </p:cNvSpPr>
          <p:nvPr>
            <p:ph idx="1"/>
          </p:nvPr>
        </p:nvSpPr>
        <p:spPr>
          <a:xfrm>
            <a:off x="5005070" y="382271"/>
            <a:ext cx="7156450" cy="8194358"/>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40081" y="2009141"/>
            <a:ext cx="4211638" cy="6567488"/>
          </a:xfrm>
        </p:spPr>
        <p:txBody>
          <a:bodyPr/>
          <a:lstStyle>
            <a:lvl1pPr marL="0" indent="0">
              <a:buNone/>
              <a:defRPr sz="1960"/>
            </a:lvl1pPr>
            <a:lvl2pPr marL="640080" indent="0">
              <a:buNone/>
              <a:defRPr sz="1680"/>
            </a:lvl2pPr>
            <a:lvl3pPr marL="1280160" indent="0">
              <a:buNone/>
              <a:defRPr sz="1400"/>
            </a:lvl3pPr>
            <a:lvl4pPr marL="1920240" indent="0">
              <a:buNone/>
              <a:defRPr sz="1260"/>
            </a:lvl4pPr>
            <a:lvl5pPr marL="2560320" indent="0">
              <a:buNone/>
              <a:defRPr sz="1260"/>
            </a:lvl5pPr>
            <a:lvl6pPr marL="3200400" indent="0">
              <a:buNone/>
              <a:defRPr sz="1260"/>
            </a:lvl6pPr>
            <a:lvl7pPr marL="3840480" indent="0">
              <a:buNone/>
              <a:defRPr sz="1260"/>
            </a:lvl7pPr>
            <a:lvl8pPr marL="4480560" indent="0">
              <a:buNone/>
              <a:defRPr sz="1260"/>
            </a:lvl8pPr>
            <a:lvl9pPr marL="5120640" indent="0">
              <a:buNone/>
              <a:defRPr sz="1260"/>
            </a:lvl9pPr>
          </a:lstStyle>
          <a:p>
            <a:pPr lvl="0"/>
            <a:r>
              <a:rPr lang="en-US"/>
              <a:t>Edit Master text styles</a:t>
            </a:r>
          </a:p>
        </p:txBody>
      </p:sp>
      <p:sp>
        <p:nvSpPr>
          <p:cNvPr id="5" name="Date Placeholder 4"/>
          <p:cNvSpPr>
            <a:spLocks noGrp="1"/>
          </p:cNvSpPr>
          <p:nvPr>
            <p:ph type="dt" sz="half" idx="10"/>
          </p:nvPr>
        </p:nvSpPr>
        <p:spPr/>
        <p:txBody>
          <a:bodyPr/>
          <a:lstStyle/>
          <a:p>
            <a:fld id="{5F765CB5-E3A7-428B-93EC-DF195B046090}" type="datetimeFigureOut">
              <a:rPr lang="en-GB" smtClean="0"/>
              <a:t>21/11/2022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9171FEC6-62C0-40E1-8B68-9946EA5BE61B}" type="slidenum">
              <a:rPr lang="en-GB" smtClean="0"/>
              <a:t>‹#›</a:t>
            </a:fld>
            <a:endParaRPr lang="en-GB" dirty="0"/>
          </a:p>
        </p:txBody>
      </p:sp>
    </p:spTree>
    <p:extLst>
      <p:ext uri="{BB962C8B-B14F-4D97-AF65-F5344CB8AC3E}">
        <p14:creationId xmlns:p14="http://schemas.microsoft.com/office/powerpoint/2010/main" val="28979281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09203" y="6720840"/>
            <a:ext cx="7680960" cy="793433"/>
          </a:xfrm>
        </p:spPr>
        <p:txBody>
          <a:bodyPr anchor="b"/>
          <a:lstStyle>
            <a:lvl1pPr algn="l">
              <a:defRPr sz="2800" b="1"/>
            </a:lvl1pPr>
          </a:lstStyle>
          <a:p>
            <a:r>
              <a:rPr lang="en-US"/>
              <a:t>Click to edit Master title style</a:t>
            </a:r>
            <a:endParaRPr lang="en-GB"/>
          </a:p>
        </p:txBody>
      </p:sp>
      <p:sp>
        <p:nvSpPr>
          <p:cNvPr id="3" name="Picture Placeholder 2"/>
          <p:cNvSpPr>
            <a:spLocks noGrp="1"/>
          </p:cNvSpPr>
          <p:nvPr>
            <p:ph type="pic" idx="1"/>
          </p:nvPr>
        </p:nvSpPr>
        <p:spPr>
          <a:xfrm>
            <a:off x="2509203" y="857885"/>
            <a:ext cx="7680960" cy="5760720"/>
          </a:xfrm>
        </p:spPr>
        <p:txBody>
          <a:bodyPr/>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dirty="0"/>
              <a:t>Click icon to add picture</a:t>
            </a:r>
            <a:endParaRPr lang="en-GB" dirty="0"/>
          </a:p>
        </p:txBody>
      </p:sp>
      <p:sp>
        <p:nvSpPr>
          <p:cNvPr id="4" name="Text Placeholder 3"/>
          <p:cNvSpPr>
            <a:spLocks noGrp="1"/>
          </p:cNvSpPr>
          <p:nvPr>
            <p:ph type="body" sz="half" idx="2"/>
          </p:nvPr>
        </p:nvSpPr>
        <p:spPr>
          <a:xfrm>
            <a:off x="2509203" y="7514273"/>
            <a:ext cx="7680960" cy="1126807"/>
          </a:xfrm>
        </p:spPr>
        <p:txBody>
          <a:bodyPr/>
          <a:lstStyle>
            <a:lvl1pPr marL="0" indent="0">
              <a:buNone/>
              <a:defRPr sz="1960"/>
            </a:lvl1pPr>
            <a:lvl2pPr marL="640080" indent="0">
              <a:buNone/>
              <a:defRPr sz="1680"/>
            </a:lvl2pPr>
            <a:lvl3pPr marL="1280160" indent="0">
              <a:buNone/>
              <a:defRPr sz="1400"/>
            </a:lvl3pPr>
            <a:lvl4pPr marL="1920240" indent="0">
              <a:buNone/>
              <a:defRPr sz="1260"/>
            </a:lvl4pPr>
            <a:lvl5pPr marL="2560320" indent="0">
              <a:buNone/>
              <a:defRPr sz="1260"/>
            </a:lvl5pPr>
            <a:lvl6pPr marL="3200400" indent="0">
              <a:buNone/>
              <a:defRPr sz="1260"/>
            </a:lvl6pPr>
            <a:lvl7pPr marL="3840480" indent="0">
              <a:buNone/>
              <a:defRPr sz="1260"/>
            </a:lvl7pPr>
            <a:lvl8pPr marL="4480560" indent="0">
              <a:buNone/>
              <a:defRPr sz="1260"/>
            </a:lvl8pPr>
            <a:lvl9pPr marL="5120640" indent="0">
              <a:buNone/>
              <a:defRPr sz="1260"/>
            </a:lvl9pPr>
          </a:lstStyle>
          <a:p>
            <a:pPr lvl="0"/>
            <a:r>
              <a:rPr lang="en-US"/>
              <a:t>Edit Master text styles</a:t>
            </a:r>
          </a:p>
        </p:txBody>
      </p:sp>
      <p:sp>
        <p:nvSpPr>
          <p:cNvPr id="5" name="Date Placeholder 4"/>
          <p:cNvSpPr>
            <a:spLocks noGrp="1"/>
          </p:cNvSpPr>
          <p:nvPr>
            <p:ph type="dt" sz="half" idx="10"/>
          </p:nvPr>
        </p:nvSpPr>
        <p:spPr/>
        <p:txBody>
          <a:bodyPr/>
          <a:lstStyle/>
          <a:p>
            <a:fld id="{5F765CB5-E3A7-428B-93EC-DF195B046090}" type="datetimeFigureOut">
              <a:rPr lang="en-GB" smtClean="0"/>
              <a:t>21/11/2022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9171FEC6-62C0-40E1-8B68-9946EA5BE61B}" type="slidenum">
              <a:rPr lang="en-GB" smtClean="0"/>
              <a:t>‹#›</a:t>
            </a:fld>
            <a:endParaRPr lang="en-GB" dirty="0"/>
          </a:p>
        </p:txBody>
      </p:sp>
    </p:spTree>
    <p:extLst>
      <p:ext uri="{BB962C8B-B14F-4D97-AF65-F5344CB8AC3E}">
        <p14:creationId xmlns:p14="http://schemas.microsoft.com/office/powerpoint/2010/main" val="39453992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F765CB5-E3A7-428B-93EC-DF195B046090}" type="datetimeFigureOut">
              <a:rPr lang="en-GB" smtClean="0"/>
              <a:t>21/11/2022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171FEC6-62C0-40E1-8B68-9946EA5BE61B}" type="slidenum">
              <a:rPr lang="en-GB" smtClean="0"/>
              <a:t>‹#›</a:t>
            </a:fld>
            <a:endParaRPr lang="en-GB" dirty="0"/>
          </a:p>
        </p:txBody>
      </p:sp>
    </p:spTree>
    <p:extLst>
      <p:ext uri="{BB962C8B-B14F-4D97-AF65-F5344CB8AC3E}">
        <p14:creationId xmlns:p14="http://schemas.microsoft.com/office/powerpoint/2010/main" val="23736947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81160" y="384494"/>
            <a:ext cx="2880360" cy="819213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40080" y="384494"/>
            <a:ext cx="8427720" cy="819213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F765CB5-E3A7-428B-93EC-DF195B046090}" type="datetimeFigureOut">
              <a:rPr lang="en-GB" smtClean="0"/>
              <a:t>21/11/2022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171FEC6-62C0-40E1-8B68-9946EA5BE61B}" type="slidenum">
              <a:rPr lang="en-GB" smtClean="0"/>
              <a:t>‹#›</a:t>
            </a:fld>
            <a:endParaRPr lang="en-GB" dirty="0"/>
          </a:p>
        </p:txBody>
      </p:sp>
    </p:spTree>
    <p:extLst>
      <p:ext uri="{BB962C8B-B14F-4D97-AF65-F5344CB8AC3E}">
        <p14:creationId xmlns:p14="http://schemas.microsoft.com/office/powerpoint/2010/main" val="10187286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40080" y="384493"/>
            <a:ext cx="11521440" cy="16002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40080" y="2240281"/>
            <a:ext cx="11521440" cy="633634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40080" y="8898891"/>
            <a:ext cx="298704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5F765CB5-E3A7-428B-93EC-DF195B046090}" type="datetimeFigureOut">
              <a:rPr lang="en-GB" smtClean="0"/>
              <a:t>21/11/2022</a:t>
            </a:fld>
            <a:endParaRPr lang="en-GB" dirty="0"/>
          </a:p>
        </p:txBody>
      </p:sp>
      <p:sp>
        <p:nvSpPr>
          <p:cNvPr id="5" name="Footer Placeholder 4"/>
          <p:cNvSpPr>
            <a:spLocks noGrp="1"/>
          </p:cNvSpPr>
          <p:nvPr>
            <p:ph type="ftr" sz="quarter" idx="3"/>
          </p:nvPr>
        </p:nvSpPr>
        <p:spPr>
          <a:xfrm>
            <a:off x="4373880" y="8898891"/>
            <a:ext cx="40538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9174480" y="8898891"/>
            <a:ext cx="298704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9171FEC6-62C0-40E1-8B68-9946EA5BE61B}" type="slidenum">
              <a:rPr lang="en-GB" smtClean="0"/>
              <a:t>‹#›</a:t>
            </a:fld>
            <a:endParaRPr lang="en-GB" dirty="0"/>
          </a:p>
        </p:txBody>
      </p:sp>
    </p:spTree>
    <p:extLst>
      <p:ext uri="{BB962C8B-B14F-4D97-AF65-F5344CB8AC3E}">
        <p14:creationId xmlns:p14="http://schemas.microsoft.com/office/powerpoint/2010/main" val="23465821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1280160" rtl="0" eaLnBrk="1" latinLnBrk="0" hangingPunct="1">
        <a:spcBef>
          <a:spcPct val="0"/>
        </a:spcBef>
        <a:buNone/>
        <a:defRPr sz="6160" kern="1200">
          <a:solidFill>
            <a:schemeClr val="tx1"/>
          </a:solidFill>
          <a:latin typeface="+mj-lt"/>
          <a:ea typeface="+mj-ea"/>
          <a:cs typeface="+mj-cs"/>
        </a:defRPr>
      </a:lvl1pPr>
    </p:titleStyle>
    <p:bodyStyle>
      <a:lvl1pPr marL="480060" indent="-480060" algn="l" defTabSz="1280160" rtl="0" eaLnBrk="1" latinLnBrk="0" hangingPunct="1">
        <a:spcBef>
          <a:spcPct val="20000"/>
        </a:spcBef>
        <a:buFont typeface="Arial" pitchFamily="34" charset="0"/>
        <a:buChar char="•"/>
        <a:defRPr sz="4480" kern="1200">
          <a:solidFill>
            <a:schemeClr val="tx1"/>
          </a:solidFill>
          <a:latin typeface="+mn-lt"/>
          <a:ea typeface="+mn-ea"/>
          <a:cs typeface="+mn-cs"/>
        </a:defRPr>
      </a:lvl1pPr>
      <a:lvl2pPr marL="1040130" indent="-400050" algn="l" defTabSz="1280160" rtl="0" eaLnBrk="1" latinLnBrk="0" hangingPunct="1">
        <a:spcBef>
          <a:spcPct val="20000"/>
        </a:spcBef>
        <a:buFont typeface="Arial" pitchFamily="34" charset="0"/>
        <a:buChar char="–"/>
        <a:defRPr sz="3920" kern="1200">
          <a:solidFill>
            <a:schemeClr val="tx1"/>
          </a:solidFill>
          <a:latin typeface="+mn-lt"/>
          <a:ea typeface="+mn-ea"/>
          <a:cs typeface="+mn-cs"/>
        </a:defRPr>
      </a:lvl2pPr>
      <a:lvl3pPr marL="1600200" indent="-320040" algn="l" defTabSz="1280160" rtl="0" eaLnBrk="1" latinLnBrk="0" hangingPunct="1">
        <a:spcBef>
          <a:spcPct val="20000"/>
        </a:spcBef>
        <a:buFont typeface="Arial" pitchFamily="34" charset="0"/>
        <a:buChar char="•"/>
        <a:defRPr sz="3360" kern="1200">
          <a:solidFill>
            <a:schemeClr val="tx1"/>
          </a:solidFill>
          <a:latin typeface="+mn-lt"/>
          <a:ea typeface="+mn-ea"/>
          <a:cs typeface="+mn-cs"/>
        </a:defRPr>
      </a:lvl3pPr>
      <a:lvl4pPr marL="2240280" indent="-320040" algn="l" defTabSz="1280160" rtl="0" eaLnBrk="1" latinLnBrk="0" hangingPunct="1">
        <a:spcBef>
          <a:spcPct val="20000"/>
        </a:spcBef>
        <a:buFont typeface="Arial" pitchFamily="34" charset="0"/>
        <a:buChar char="–"/>
        <a:defRPr sz="2800" kern="1200">
          <a:solidFill>
            <a:schemeClr val="tx1"/>
          </a:solidFill>
          <a:latin typeface="+mn-lt"/>
          <a:ea typeface="+mn-ea"/>
          <a:cs typeface="+mn-cs"/>
        </a:defRPr>
      </a:lvl4pPr>
      <a:lvl5pPr marL="2880360" indent="-320040" algn="l" defTabSz="1280160" rtl="0" eaLnBrk="1" latinLnBrk="0" hangingPunct="1">
        <a:spcBef>
          <a:spcPct val="20000"/>
        </a:spcBef>
        <a:buFont typeface="Arial" pitchFamily="34" charset="0"/>
        <a:buChar char="»"/>
        <a:defRPr sz="2800" kern="1200">
          <a:solidFill>
            <a:schemeClr val="tx1"/>
          </a:solidFill>
          <a:latin typeface="+mn-lt"/>
          <a:ea typeface="+mn-ea"/>
          <a:cs typeface="+mn-cs"/>
        </a:defRPr>
      </a:lvl5pPr>
      <a:lvl6pPr marL="3520440" indent="-320040" algn="l" defTabSz="1280160"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60520" indent="-320040" algn="l" defTabSz="1280160"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00600" indent="-320040" algn="l" defTabSz="1280160"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40680" indent="-320040" algn="l" defTabSz="1280160" rtl="0" eaLnBrk="1" latinLnBrk="0" hangingPunct="1">
        <a:spcBef>
          <a:spcPct val="20000"/>
        </a:spcBef>
        <a:buFont typeface="Arial" pitchFamily="34" charset="0"/>
        <a:buChar char="•"/>
        <a:defRPr sz="280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 name="TextBox 60"/>
          <p:cNvSpPr txBox="1"/>
          <p:nvPr/>
        </p:nvSpPr>
        <p:spPr>
          <a:xfrm>
            <a:off x="6640333" y="8272018"/>
            <a:ext cx="6098722" cy="1169551"/>
          </a:xfrm>
          <a:prstGeom prst="rect">
            <a:avLst/>
          </a:prstGeom>
          <a:noFill/>
        </p:spPr>
        <p:txBody>
          <a:bodyPr wrap="square" rtlCol="0">
            <a:spAutoFit/>
          </a:bodyPr>
          <a:lstStyle/>
          <a:p>
            <a:r>
              <a:rPr lang="en-GB" sz="1400" b="1" dirty="0">
                <a:latin typeface="Myriad Pro" panose="020B0503030403020204" pitchFamily="34" charset="0"/>
              </a:rPr>
              <a:t>             Key knowledge                                                           Key Skills</a:t>
            </a:r>
          </a:p>
          <a:p>
            <a:endParaRPr lang="en-GB" sz="1400" dirty="0">
              <a:latin typeface="Myriad Pro" panose="020B0503030403020204" pitchFamily="34" charset="0"/>
            </a:endParaRPr>
          </a:p>
          <a:p>
            <a:endParaRPr lang="en-GB" sz="1400" dirty="0">
              <a:latin typeface="Myriad Pro" panose="020B0503030403020204" pitchFamily="34" charset="0"/>
            </a:endParaRPr>
          </a:p>
          <a:p>
            <a:endParaRPr lang="en-GB" sz="1400" dirty="0">
              <a:latin typeface="Myriad Pro" panose="020B0503030403020204" pitchFamily="34" charset="0"/>
            </a:endParaRPr>
          </a:p>
          <a:p>
            <a:r>
              <a:rPr lang="en-GB" sz="1400" dirty="0">
                <a:latin typeface="Myriad Pro" panose="020B0503030403020204" pitchFamily="34" charset="0"/>
              </a:rPr>
              <a:t>Phonics    Vocabulary  Grammar         Listening    Speaking     Reading      Writing</a:t>
            </a:r>
          </a:p>
        </p:txBody>
      </p:sp>
      <p:sp>
        <p:nvSpPr>
          <p:cNvPr id="32" name="TextBox 31"/>
          <p:cNvSpPr txBox="1"/>
          <p:nvPr/>
        </p:nvSpPr>
        <p:spPr>
          <a:xfrm>
            <a:off x="-7896" y="250224"/>
            <a:ext cx="6415934" cy="9341019"/>
          </a:xfrm>
          <a:prstGeom prst="rect">
            <a:avLst/>
          </a:prstGeom>
          <a:noFill/>
        </p:spPr>
        <p:txBody>
          <a:bodyPr wrap="square" rtlCol="0">
            <a:spAutoFit/>
          </a:bodyPr>
          <a:lstStyle/>
          <a:p>
            <a:pPr algn="just">
              <a:spcAft>
                <a:spcPts val="400"/>
              </a:spcAft>
            </a:pPr>
            <a:r>
              <a:rPr lang="en-GB" sz="1100" b="1" dirty="0">
                <a:solidFill>
                  <a:schemeClr val="tx2">
                    <a:lumMod val="75000"/>
                  </a:schemeClr>
                </a:solidFill>
                <a:latin typeface="+mj-lt"/>
              </a:rPr>
              <a:t>Subject sentence – What do we do?</a:t>
            </a:r>
          </a:p>
          <a:p>
            <a:pPr fontAlgn="base"/>
            <a:r>
              <a:rPr lang="en-GB" sz="1100" dirty="0">
                <a:latin typeface="+mj-lt"/>
              </a:rPr>
              <a:t>The French curriculum empowers students with the tools for lifelong language learning through the teaching of phonics, vocabulary and grammar, and develops an appreciation of the culture of the countries where French is spoken.</a:t>
            </a:r>
          </a:p>
          <a:p>
            <a:pPr fontAlgn="base"/>
            <a:endParaRPr lang="en-GB" sz="1100" b="1" dirty="0">
              <a:solidFill>
                <a:schemeClr val="tx2">
                  <a:lumMod val="75000"/>
                </a:schemeClr>
              </a:solidFill>
              <a:latin typeface="+mj-lt"/>
            </a:endParaRPr>
          </a:p>
          <a:p>
            <a:pPr algn="just">
              <a:spcAft>
                <a:spcPts val="400"/>
              </a:spcAft>
            </a:pPr>
            <a:r>
              <a:rPr lang="en-GB" sz="1100" b="1" dirty="0">
                <a:solidFill>
                  <a:schemeClr val="tx2">
                    <a:lumMod val="75000"/>
                  </a:schemeClr>
                </a:solidFill>
                <a:latin typeface="+mj-lt"/>
              </a:rPr>
              <a:t>What skills and cultural capital do students gain in French?</a:t>
            </a:r>
          </a:p>
          <a:p>
            <a:pPr algn="just">
              <a:spcAft>
                <a:spcPts val="400"/>
              </a:spcAft>
            </a:pPr>
            <a:r>
              <a:rPr lang="en-GB" sz="1100" dirty="0">
                <a:latin typeface="+mj-lt"/>
                <a:cs typeface="Calibri Light" panose="020F0302020204030204" pitchFamily="34" charset="0"/>
              </a:rPr>
              <a:t>The curriculum exposes students to differing cultures and it challenges the misconception that British people don’t need languages. Students learn how widely spoken French is as both a first and second language. They explore the similarities and differences between life in the UK and life in France, for example through learning about the French school system and how key festivals are celebrated in France and French speaking countries.</a:t>
            </a:r>
          </a:p>
          <a:p>
            <a:pPr algn="just">
              <a:spcAft>
                <a:spcPts val="400"/>
              </a:spcAft>
            </a:pPr>
            <a:endParaRPr lang="en-GB" sz="1100" dirty="0">
              <a:latin typeface="+mj-lt"/>
              <a:cs typeface="Calibri Light" panose="020F0302020204030204" pitchFamily="34" charset="0"/>
            </a:endParaRPr>
          </a:p>
          <a:p>
            <a:pPr algn="just">
              <a:spcAft>
                <a:spcPts val="400"/>
              </a:spcAft>
            </a:pPr>
            <a:r>
              <a:rPr lang="en-GB" sz="1100" b="1" dirty="0">
                <a:solidFill>
                  <a:schemeClr val="tx2">
                    <a:lumMod val="75000"/>
                  </a:schemeClr>
                </a:solidFill>
                <a:latin typeface="+mj-lt"/>
              </a:rPr>
              <a:t>How is the French curriculum designed?</a:t>
            </a:r>
          </a:p>
          <a:p>
            <a:pPr fontAlgn="base"/>
            <a:r>
              <a:rPr lang="en-GB" sz="1100" dirty="0">
                <a:latin typeface="+mj-lt"/>
              </a:rPr>
              <a:t>In line with the recommendations from the 2016 pedagogy review, our new MFL curriculum is built around the core principles of knowledge of </a:t>
            </a:r>
            <a:r>
              <a:rPr lang="en-GB" sz="1100" b="1" dirty="0">
                <a:latin typeface="+mj-lt"/>
              </a:rPr>
              <a:t>phonics, vocabulary</a:t>
            </a:r>
            <a:r>
              <a:rPr lang="en-GB" sz="1100" dirty="0">
                <a:latin typeface="+mj-lt"/>
              </a:rPr>
              <a:t> and </a:t>
            </a:r>
            <a:r>
              <a:rPr lang="en-GB" sz="1100" b="1" dirty="0">
                <a:latin typeface="+mj-lt"/>
              </a:rPr>
              <a:t>grammar</a:t>
            </a:r>
            <a:r>
              <a:rPr lang="en-GB" sz="1100" dirty="0">
                <a:latin typeface="+mj-lt"/>
              </a:rPr>
              <a:t>. In Years 7 and 8, we follow the schemes of learning created by NCELP.  In years 9, 10 and 11, we apply NCELP pedagogy and principles to the our Schemes of Learning which are in line with the AQA GCSE course.</a:t>
            </a:r>
          </a:p>
          <a:p>
            <a:pPr fontAlgn="base"/>
            <a:endParaRPr lang="en-GB" sz="1100" dirty="0">
              <a:latin typeface="+mj-lt"/>
            </a:endParaRPr>
          </a:p>
          <a:p>
            <a:pPr algn="just">
              <a:spcAft>
                <a:spcPts val="400"/>
              </a:spcAft>
            </a:pPr>
            <a:r>
              <a:rPr lang="en-GB" sz="1100" b="1" dirty="0">
                <a:solidFill>
                  <a:schemeClr val="tx2">
                    <a:lumMod val="75000"/>
                  </a:schemeClr>
                </a:solidFill>
                <a:latin typeface="+mj-lt"/>
              </a:rPr>
              <a:t>What content do you cover and how is this delivered over time?</a:t>
            </a:r>
          </a:p>
          <a:p>
            <a:pPr fontAlgn="base"/>
            <a:r>
              <a:rPr lang="en-GB" sz="1100" dirty="0">
                <a:latin typeface="+mj-lt"/>
              </a:rPr>
              <a:t>In a step away from a traditional topic-led curriculum, we teach grammar-led lessons, where grammar points are introduced in a logical and considered sequence, based upon their complexity and frequency. Beginning with the most common irregular verbs in Year 7 Term 1, we then introduce the concepts of gender, adjective agreements, regular verb patterns in the present tense and prepositions. </a:t>
            </a:r>
          </a:p>
          <a:p>
            <a:pPr fontAlgn="base"/>
            <a:endParaRPr lang="en-GB" sz="1100" dirty="0">
              <a:latin typeface="+mj-lt"/>
            </a:endParaRPr>
          </a:p>
          <a:p>
            <a:pPr fontAlgn="base"/>
            <a:r>
              <a:rPr lang="en-GB" sz="1100" dirty="0">
                <a:latin typeface="+mj-lt"/>
              </a:rPr>
              <a:t>The vocabulary selected for each scheme of learning comes from the most frequently used 2000 words in the target language. The vocabulary is chosen for its usefulness in terms of frequency, but also how well it can illustrate and bring to life the main grammar point of the lesson. Lessons are front-loaded with phonics, vocabulary and grammar instruction, and the knowledge is deepened through meaningful practice in different modes and modalities.</a:t>
            </a:r>
          </a:p>
          <a:p>
            <a:pPr fontAlgn="base"/>
            <a:endParaRPr lang="en-GB" sz="1100" dirty="0">
              <a:latin typeface="+mj-lt"/>
            </a:endParaRPr>
          </a:p>
          <a:p>
            <a:pPr fontAlgn="base"/>
            <a:r>
              <a:rPr lang="en-GB" sz="1100" dirty="0">
                <a:latin typeface="+mj-lt"/>
              </a:rPr>
              <a:t>For phonics instruction, new Sound Symbol Correspondences (SSCs) are introduced each lesson. The French phonics system is deep and complex, so new SSCs are introduced throughout Year 7 and 8, and revisited in more challenging tasks in Year 9.</a:t>
            </a:r>
          </a:p>
          <a:p>
            <a:pPr fontAlgn="base"/>
            <a:endParaRPr lang="en-GB" sz="1100" dirty="0">
              <a:latin typeface="+mj-lt"/>
            </a:endParaRPr>
          </a:p>
          <a:p>
            <a:pPr algn="just">
              <a:spcAft>
                <a:spcPts val="400"/>
              </a:spcAft>
            </a:pPr>
            <a:r>
              <a:rPr lang="en-GB" sz="1100" b="1" dirty="0">
                <a:solidFill>
                  <a:schemeClr val="tx2">
                    <a:lumMod val="75000"/>
                  </a:schemeClr>
                </a:solidFill>
                <a:latin typeface="+mj-lt"/>
                <a:cs typeface="Calibri Light" panose="020F0302020204030204" pitchFamily="34" charset="0"/>
              </a:rPr>
              <a:t>How do you use spaced practice / retrieval practice?</a:t>
            </a:r>
          </a:p>
          <a:p>
            <a:pPr algn="just">
              <a:spcAft>
                <a:spcPts val="400"/>
              </a:spcAft>
            </a:pPr>
            <a:r>
              <a:rPr lang="en-GB" sz="1100" dirty="0">
                <a:latin typeface="+mj-lt"/>
                <a:cs typeface="Calibri Light" panose="020F0302020204030204" pitchFamily="34" charset="0"/>
              </a:rPr>
              <a:t>Retrieval practice is a feature of every lessons through the use of Do Now activities to secure the retention of core knowledge. Grammar, phonics, and vocabulary knowledge are systematically revisited throughout the curriculum so that knowledge is thoroughly embedded and students are able to use it in a range of contexts.</a:t>
            </a:r>
            <a:endParaRPr lang="en-GB" sz="1100" b="1" dirty="0">
              <a:solidFill>
                <a:schemeClr val="tx2">
                  <a:lumMod val="75000"/>
                </a:schemeClr>
              </a:solidFill>
              <a:latin typeface="+mj-lt"/>
            </a:endParaRPr>
          </a:p>
          <a:p>
            <a:pPr fontAlgn="base"/>
            <a:endParaRPr lang="en-GB" sz="1100" dirty="0">
              <a:latin typeface="+mj-lt"/>
            </a:endParaRPr>
          </a:p>
          <a:p>
            <a:pPr algn="just">
              <a:spcAft>
                <a:spcPts val="400"/>
              </a:spcAft>
            </a:pPr>
            <a:r>
              <a:rPr lang="en-GB" sz="1100" b="1" dirty="0">
                <a:solidFill>
                  <a:schemeClr val="tx2">
                    <a:lumMod val="75000"/>
                  </a:schemeClr>
                </a:solidFill>
                <a:latin typeface="+mj-lt"/>
              </a:rPr>
              <a:t>How do you sequence the curriculum so that new knowledge and skills builds on what has been taught before?</a:t>
            </a:r>
          </a:p>
          <a:p>
            <a:pPr algn="just">
              <a:spcAft>
                <a:spcPts val="400"/>
              </a:spcAft>
            </a:pPr>
            <a:r>
              <a:rPr lang="en-GB" sz="1100" dirty="0">
                <a:latin typeface="+mj-lt"/>
                <a:cs typeface="Calibri Light" panose="020F0302020204030204" pitchFamily="34" charset="0"/>
              </a:rPr>
              <a:t>The curriculum is designed so that when a grammar feature is revisited, students’ knowledge deepens. For example, students are introduced the perfect tense in Year 8 Cycle 1, again in Year 8 Cycle 3, and then  knowledge is deepened with the perfect tense with être in Year 9 Cycle 1, and with reflexives in Y10 Cycle 1.</a:t>
            </a:r>
          </a:p>
          <a:p>
            <a:pPr algn="just">
              <a:spcAft>
                <a:spcPts val="400"/>
              </a:spcAft>
            </a:pPr>
            <a:endParaRPr lang="en-GB" sz="1100" dirty="0">
              <a:latin typeface="+mj-lt"/>
              <a:cs typeface="Calibri Light" panose="020F0302020204030204" pitchFamily="34" charset="0"/>
            </a:endParaRPr>
          </a:p>
          <a:p>
            <a:pPr algn="just">
              <a:spcAft>
                <a:spcPts val="400"/>
              </a:spcAft>
            </a:pPr>
            <a:r>
              <a:rPr lang="en-GB" sz="1100" b="1" dirty="0">
                <a:solidFill>
                  <a:schemeClr val="tx2">
                    <a:lumMod val="75000"/>
                  </a:schemeClr>
                </a:solidFill>
                <a:latin typeface="+mj-lt"/>
                <a:cs typeface="Calibri Light" panose="020F0302020204030204" pitchFamily="34" charset="0"/>
              </a:rPr>
              <a:t>What is the future of the French curriculum?</a:t>
            </a:r>
          </a:p>
          <a:p>
            <a:pPr algn="just">
              <a:spcAft>
                <a:spcPts val="400"/>
              </a:spcAft>
            </a:pPr>
            <a:r>
              <a:rPr lang="en-GB" sz="1100" dirty="0">
                <a:latin typeface="+mj-lt"/>
                <a:cs typeface="Calibri Light" panose="020F0302020204030204" pitchFamily="34" charset="0"/>
              </a:rPr>
              <a:t>Our French curriculum is evolving. From September 2023, we will introduce a new Y9 NCELP Scheme of Learning, and in September 2024 we will introduce a new Y10 Scheme of Learning, which will start to prepare students for the new French GCSE, with first teaching from September 2024 and first examination in summer 2026.</a:t>
            </a:r>
          </a:p>
        </p:txBody>
      </p:sp>
      <p:sp>
        <p:nvSpPr>
          <p:cNvPr id="4" name="Rectangle 3"/>
          <p:cNvSpPr/>
          <p:nvPr/>
        </p:nvSpPr>
        <p:spPr>
          <a:xfrm>
            <a:off x="7585559" y="7108607"/>
            <a:ext cx="1977551" cy="109425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Rectangle 4"/>
          <p:cNvSpPr/>
          <p:nvPr/>
        </p:nvSpPr>
        <p:spPr>
          <a:xfrm>
            <a:off x="9582855" y="5568067"/>
            <a:ext cx="1977551" cy="109604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Rectangle 5"/>
          <p:cNvSpPr/>
          <p:nvPr/>
        </p:nvSpPr>
        <p:spPr>
          <a:xfrm>
            <a:off x="7593472" y="4275705"/>
            <a:ext cx="1977551" cy="1087546"/>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6"/>
          <p:cNvSpPr/>
          <p:nvPr/>
        </p:nvSpPr>
        <p:spPr>
          <a:xfrm>
            <a:off x="9582855" y="2988670"/>
            <a:ext cx="1977551" cy="109804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Rectangle 7"/>
          <p:cNvSpPr/>
          <p:nvPr/>
        </p:nvSpPr>
        <p:spPr>
          <a:xfrm>
            <a:off x="7593472" y="1682427"/>
            <a:ext cx="1977551" cy="111708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Pentagon 8"/>
          <p:cNvSpPr/>
          <p:nvPr/>
        </p:nvSpPr>
        <p:spPr>
          <a:xfrm>
            <a:off x="7597962" y="408112"/>
            <a:ext cx="1973063" cy="1085323"/>
          </a:xfrm>
          <a:prstGeom prst="homePlate">
            <a:avLst>
              <a:gd name="adj" fmla="val 48434"/>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Pentagon 9"/>
          <p:cNvSpPr/>
          <p:nvPr/>
        </p:nvSpPr>
        <p:spPr>
          <a:xfrm>
            <a:off x="7593473" y="2978136"/>
            <a:ext cx="1977551" cy="1108577"/>
          </a:xfrm>
          <a:prstGeom prst="homePlate">
            <a:avLst>
              <a:gd name="adj" fmla="val 48434"/>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Pentagon 10"/>
          <p:cNvSpPr/>
          <p:nvPr/>
        </p:nvSpPr>
        <p:spPr>
          <a:xfrm>
            <a:off x="7565552" y="5561735"/>
            <a:ext cx="1977551" cy="1409033"/>
          </a:xfrm>
          <a:prstGeom prst="homePlate">
            <a:avLst>
              <a:gd name="adj" fmla="val 48434"/>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Round Same Side Corner Rectangle 11"/>
          <p:cNvSpPr/>
          <p:nvPr/>
        </p:nvSpPr>
        <p:spPr>
          <a:xfrm rot="16200000">
            <a:off x="5809304" y="1082546"/>
            <a:ext cx="2388381" cy="1045547"/>
          </a:xfrm>
          <a:prstGeom prst="round2Same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Round Same Side Corner Rectangle 12"/>
          <p:cNvSpPr/>
          <p:nvPr/>
        </p:nvSpPr>
        <p:spPr>
          <a:xfrm rot="16200000">
            <a:off x="5809305" y="3658057"/>
            <a:ext cx="2388381" cy="1045547"/>
          </a:xfrm>
          <a:prstGeom prst="round2Same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Round Same Side Corner Rectangle 13"/>
          <p:cNvSpPr/>
          <p:nvPr/>
        </p:nvSpPr>
        <p:spPr>
          <a:xfrm rot="16200000">
            <a:off x="5677239" y="6357721"/>
            <a:ext cx="2636690" cy="1045547"/>
          </a:xfrm>
          <a:prstGeom prst="round2Same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Pentagon 14"/>
          <p:cNvSpPr/>
          <p:nvPr/>
        </p:nvSpPr>
        <p:spPr>
          <a:xfrm rot="10800000">
            <a:off x="9587341" y="1705852"/>
            <a:ext cx="1973063" cy="1104549"/>
          </a:xfrm>
          <a:prstGeom prst="homePlate">
            <a:avLst>
              <a:gd name="adj" fmla="val 48434"/>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Pentagon 15"/>
          <p:cNvSpPr/>
          <p:nvPr/>
        </p:nvSpPr>
        <p:spPr>
          <a:xfrm rot="10800000">
            <a:off x="9582853" y="4278999"/>
            <a:ext cx="1973063" cy="1217827"/>
          </a:xfrm>
          <a:prstGeom prst="homePlate">
            <a:avLst>
              <a:gd name="adj" fmla="val 48434"/>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Round Same Side Corner Rectangle 16"/>
          <p:cNvSpPr/>
          <p:nvPr/>
        </p:nvSpPr>
        <p:spPr>
          <a:xfrm rot="5400000">
            <a:off x="10943389" y="2373509"/>
            <a:ext cx="2380862" cy="1045547"/>
          </a:xfrm>
          <a:prstGeom prst="round2Same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Round Same Side Corner Rectangle 17"/>
          <p:cNvSpPr/>
          <p:nvPr/>
        </p:nvSpPr>
        <p:spPr>
          <a:xfrm rot="5400000">
            <a:off x="10956428" y="4954671"/>
            <a:ext cx="2396886" cy="1045547"/>
          </a:xfrm>
          <a:prstGeom prst="round2Same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0" name="Rectangle 19"/>
          <p:cNvSpPr/>
          <p:nvPr/>
        </p:nvSpPr>
        <p:spPr>
          <a:xfrm>
            <a:off x="39624" y="18625"/>
            <a:ext cx="12801600" cy="30224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latin typeface="Myriad Pro" panose="020B0503030403020204" pitchFamily="34" charset="0"/>
              </a:rPr>
              <a:t>Ted Wragg Trust Curriculum Map: FRENCH</a:t>
            </a:r>
          </a:p>
        </p:txBody>
      </p:sp>
      <p:sp>
        <p:nvSpPr>
          <p:cNvPr id="22" name="Oval 21"/>
          <p:cNvSpPr/>
          <p:nvPr/>
        </p:nvSpPr>
        <p:spPr>
          <a:xfrm>
            <a:off x="9034001" y="6854453"/>
            <a:ext cx="667814" cy="646498"/>
          </a:xfrm>
          <a:prstGeom prst="ellipse">
            <a:avLst/>
          </a:prstGeom>
          <a:solidFill>
            <a:schemeClr val="accent4">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solidFill>
                  <a:schemeClr val="tx1"/>
                </a:solidFill>
              </a:rPr>
              <a:t>Year</a:t>
            </a:r>
            <a:r>
              <a:rPr lang="en-GB" sz="1050" b="1" dirty="0">
                <a:solidFill>
                  <a:schemeClr val="tx1"/>
                </a:solidFill>
              </a:rPr>
              <a:t> </a:t>
            </a:r>
            <a:r>
              <a:rPr lang="en-GB" sz="2000" b="1" dirty="0">
                <a:solidFill>
                  <a:schemeClr val="tx1"/>
                </a:solidFill>
              </a:rPr>
              <a:t>7</a:t>
            </a:r>
          </a:p>
        </p:txBody>
      </p:sp>
      <p:sp>
        <p:nvSpPr>
          <p:cNvPr id="23" name="Oval 22"/>
          <p:cNvSpPr/>
          <p:nvPr/>
        </p:nvSpPr>
        <p:spPr>
          <a:xfrm>
            <a:off x="9044889" y="5577805"/>
            <a:ext cx="648072" cy="648072"/>
          </a:xfrm>
          <a:prstGeom prst="ellipse">
            <a:avLst/>
          </a:prstGeom>
          <a:solidFill>
            <a:schemeClr val="accent5">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solidFill>
                  <a:schemeClr val="tx1"/>
                </a:solidFill>
              </a:rPr>
              <a:t>Year</a:t>
            </a:r>
            <a:r>
              <a:rPr lang="en-GB" sz="1050" b="1" dirty="0">
                <a:solidFill>
                  <a:schemeClr val="tx1"/>
                </a:solidFill>
              </a:rPr>
              <a:t> </a:t>
            </a:r>
            <a:r>
              <a:rPr lang="en-GB" sz="2000" b="1" dirty="0">
                <a:solidFill>
                  <a:schemeClr val="tx1"/>
                </a:solidFill>
              </a:rPr>
              <a:t>8</a:t>
            </a:r>
          </a:p>
        </p:txBody>
      </p:sp>
      <p:sp>
        <p:nvSpPr>
          <p:cNvPr id="25" name="Oval 24"/>
          <p:cNvSpPr/>
          <p:nvPr/>
        </p:nvSpPr>
        <p:spPr>
          <a:xfrm>
            <a:off x="9044889" y="4197656"/>
            <a:ext cx="648072" cy="648072"/>
          </a:xfrm>
          <a:prstGeom prst="ellipse">
            <a:avLst/>
          </a:prstGeom>
          <a:solidFill>
            <a:schemeClr val="accent6">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solidFill>
                  <a:schemeClr val="tx1"/>
                </a:solidFill>
              </a:rPr>
              <a:t>Year</a:t>
            </a:r>
            <a:r>
              <a:rPr lang="en-GB" sz="1050" b="1" dirty="0">
                <a:solidFill>
                  <a:schemeClr val="tx1"/>
                </a:solidFill>
              </a:rPr>
              <a:t> </a:t>
            </a:r>
            <a:r>
              <a:rPr lang="en-GB" sz="2000" b="1" dirty="0">
                <a:solidFill>
                  <a:schemeClr val="tx1"/>
                </a:solidFill>
              </a:rPr>
              <a:t>9</a:t>
            </a:r>
          </a:p>
        </p:txBody>
      </p:sp>
      <p:sp>
        <p:nvSpPr>
          <p:cNvPr id="26" name="Oval 25"/>
          <p:cNvSpPr/>
          <p:nvPr/>
        </p:nvSpPr>
        <p:spPr>
          <a:xfrm>
            <a:off x="9035722" y="2834927"/>
            <a:ext cx="648072" cy="648072"/>
          </a:xfrm>
          <a:prstGeom prst="ellipse">
            <a:avLst/>
          </a:prstGeom>
          <a:solidFill>
            <a:schemeClr val="accent3">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solidFill>
                  <a:schemeClr val="tx1"/>
                </a:solidFill>
              </a:rPr>
              <a:t>Year</a:t>
            </a:r>
            <a:r>
              <a:rPr lang="en-GB" sz="1050" b="1" dirty="0">
                <a:solidFill>
                  <a:schemeClr val="tx1"/>
                </a:solidFill>
              </a:rPr>
              <a:t> </a:t>
            </a:r>
            <a:r>
              <a:rPr lang="en-GB" sz="2000" b="1" dirty="0">
                <a:solidFill>
                  <a:schemeClr val="tx1"/>
                </a:solidFill>
              </a:rPr>
              <a:t>10</a:t>
            </a:r>
          </a:p>
        </p:txBody>
      </p:sp>
      <p:sp>
        <p:nvSpPr>
          <p:cNvPr id="27" name="Oval 26"/>
          <p:cNvSpPr/>
          <p:nvPr/>
        </p:nvSpPr>
        <p:spPr>
          <a:xfrm>
            <a:off x="9030945" y="1319700"/>
            <a:ext cx="648072" cy="648072"/>
          </a:xfrm>
          <a:prstGeom prst="ellipse">
            <a:avLst/>
          </a:prstGeom>
          <a:solidFill>
            <a:schemeClr val="accent2">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50" dirty="0">
                <a:solidFill>
                  <a:schemeClr val="tx1"/>
                </a:solidFill>
              </a:rPr>
              <a:t>Year</a:t>
            </a:r>
            <a:r>
              <a:rPr lang="en-GB" sz="1050" b="1" dirty="0">
                <a:solidFill>
                  <a:schemeClr val="tx1"/>
                </a:solidFill>
              </a:rPr>
              <a:t> </a:t>
            </a:r>
            <a:r>
              <a:rPr lang="en-GB" sz="2000" b="1" dirty="0">
                <a:solidFill>
                  <a:schemeClr val="tx1"/>
                </a:solidFill>
              </a:rPr>
              <a:t>11</a:t>
            </a:r>
          </a:p>
        </p:txBody>
      </p:sp>
      <p:sp>
        <p:nvSpPr>
          <p:cNvPr id="28" name="TextBox 27"/>
          <p:cNvSpPr txBox="1"/>
          <p:nvPr/>
        </p:nvSpPr>
        <p:spPr>
          <a:xfrm>
            <a:off x="7542587" y="7107603"/>
            <a:ext cx="2037959" cy="1231106"/>
          </a:xfrm>
          <a:prstGeom prst="rect">
            <a:avLst/>
          </a:prstGeom>
          <a:noFill/>
        </p:spPr>
        <p:txBody>
          <a:bodyPr wrap="square" rtlCol="0">
            <a:spAutoFit/>
          </a:bodyPr>
          <a:lstStyle/>
          <a:p>
            <a:r>
              <a:rPr lang="en-GB" sz="800" b="1" dirty="0">
                <a:solidFill>
                  <a:schemeClr val="bg1"/>
                </a:solidFill>
              </a:rPr>
              <a:t>CYCLE 1</a:t>
            </a:r>
          </a:p>
          <a:p>
            <a:pPr fontAlgn="base"/>
            <a:r>
              <a:rPr lang="en-GB" sz="800" dirty="0">
                <a:solidFill>
                  <a:schemeClr val="bg1"/>
                </a:solidFill>
              </a:rPr>
              <a:t>Describing a thing/person</a:t>
            </a:r>
            <a:r>
              <a:rPr lang="en-US" sz="800" dirty="0">
                <a:solidFill>
                  <a:schemeClr val="bg1"/>
                </a:solidFill>
              </a:rPr>
              <a:t>​</a:t>
            </a:r>
          </a:p>
          <a:p>
            <a:pPr fontAlgn="base"/>
            <a:r>
              <a:rPr lang="en-GB" sz="800" dirty="0">
                <a:solidFill>
                  <a:schemeClr val="bg1"/>
                </a:solidFill>
              </a:rPr>
              <a:t>Saying what people have and do</a:t>
            </a:r>
          </a:p>
          <a:p>
            <a:pPr fontAlgn="base"/>
            <a:r>
              <a:rPr lang="en-US" sz="800" dirty="0">
                <a:solidFill>
                  <a:schemeClr val="bg1"/>
                </a:solidFill>
              </a:rPr>
              <a:t>​</a:t>
            </a:r>
            <a:endParaRPr lang="en-GB" sz="800" dirty="0">
              <a:solidFill>
                <a:schemeClr val="bg1"/>
              </a:solidFill>
            </a:endParaRPr>
          </a:p>
          <a:p>
            <a:pPr fontAlgn="base"/>
            <a:r>
              <a:rPr lang="en-GB" sz="800" i="1" dirty="0">
                <a:solidFill>
                  <a:schemeClr val="bg1"/>
                </a:solidFill>
              </a:rPr>
              <a:t>Nouns, articles</a:t>
            </a:r>
            <a:r>
              <a:rPr lang="en-US" sz="800" dirty="0">
                <a:solidFill>
                  <a:schemeClr val="bg1"/>
                </a:solidFill>
              </a:rPr>
              <a:t>​, </a:t>
            </a:r>
            <a:r>
              <a:rPr lang="en-GB" sz="800" i="1" dirty="0">
                <a:solidFill>
                  <a:schemeClr val="bg1"/>
                </a:solidFill>
              </a:rPr>
              <a:t>Intonation questions</a:t>
            </a:r>
            <a:r>
              <a:rPr lang="en-US" sz="800" dirty="0">
                <a:solidFill>
                  <a:schemeClr val="bg1"/>
                </a:solidFill>
              </a:rPr>
              <a:t>​, </a:t>
            </a:r>
            <a:r>
              <a:rPr lang="en-GB" sz="800" i="1" dirty="0">
                <a:solidFill>
                  <a:schemeClr val="bg1"/>
                </a:solidFill>
              </a:rPr>
              <a:t>Present tense avoir, être, faire </a:t>
            </a:r>
            <a:r>
              <a:rPr lang="en-US" sz="800" dirty="0">
                <a:solidFill>
                  <a:schemeClr val="bg1"/>
                </a:solidFill>
              </a:rPr>
              <a:t>​ </a:t>
            </a:r>
            <a:r>
              <a:rPr lang="en-GB" sz="800" i="1" dirty="0">
                <a:solidFill>
                  <a:schemeClr val="bg1"/>
                </a:solidFill>
              </a:rPr>
              <a:t>(I, you, he/she/it)</a:t>
            </a:r>
            <a:r>
              <a:rPr lang="en-US" sz="800" dirty="0">
                <a:solidFill>
                  <a:schemeClr val="bg1"/>
                </a:solidFill>
              </a:rPr>
              <a:t>​, </a:t>
            </a:r>
            <a:r>
              <a:rPr lang="en-GB" sz="800" i="1" dirty="0">
                <a:solidFill>
                  <a:schemeClr val="bg1"/>
                </a:solidFill>
              </a:rPr>
              <a:t>Present tense regular –er verbs </a:t>
            </a:r>
            <a:r>
              <a:rPr lang="en-US" sz="800" dirty="0">
                <a:solidFill>
                  <a:schemeClr val="bg1"/>
                </a:solidFill>
              </a:rPr>
              <a:t>​</a:t>
            </a:r>
          </a:p>
          <a:p>
            <a:pPr fontAlgn="base"/>
            <a:r>
              <a:rPr lang="en-GB" sz="800" i="1" dirty="0">
                <a:solidFill>
                  <a:schemeClr val="bg1"/>
                </a:solidFill>
              </a:rPr>
              <a:t>(I-they)</a:t>
            </a:r>
            <a:r>
              <a:rPr lang="en-US" sz="800" dirty="0">
                <a:solidFill>
                  <a:schemeClr val="bg1"/>
                </a:solidFill>
              </a:rPr>
              <a:t>​</a:t>
            </a:r>
          </a:p>
          <a:p>
            <a:endParaRPr lang="en-GB" sz="1000" b="1" dirty="0">
              <a:solidFill>
                <a:schemeClr val="bg1"/>
              </a:solidFill>
            </a:endParaRPr>
          </a:p>
        </p:txBody>
      </p:sp>
      <p:sp>
        <p:nvSpPr>
          <p:cNvPr id="29" name="TextBox 28"/>
          <p:cNvSpPr txBox="1"/>
          <p:nvPr/>
        </p:nvSpPr>
        <p:spPr>
          <a:xfrm>
            <a:off x="6459324" y="5642187"/>
            <a:ext cx="1121968" cy="2569934"/>
          </a:xfrm>
          <a:prstGeom prst="rect">
            <a:avLst/>
          </a:prstGeom>
          <a:noFill/>
        </p:spPr>
        <p:txBody>
          <a:bodyPr wrap="square" rtlCol="0">
            <a:spAutoFit/>
          </a:bodyPr>
          <a:lstStyle/>
          <a:p>
            <a:pPr fontAlgn="base"/>
            <a:r>
              <a:rPr lang="en-GB" sz="800" b="1" dirty="0">
                <a:solidFill>
                  <a:schemeClr val="bg1"/>
                </a:solidFill>
              </a:rPr>
              <a:t>CYCLE 2 </a:t>
            </a:r>
          </a:p>
          <a:p>
            <a:pPr fontAlgn="base"/>
            <a:r>
              <a:rPr lang="en-GB" sz="800" dirty="0">
                <a:solidFill>
                  <a:schemeClr val="bg1"/>
                </a:solidFill>
              </a:rPr>
              <a:t>Describing people​</a:t>
            </a:r>
          </a:p>
          <a:p>
            <a:pPr fontAlgn="base"/>
            <a:r>
              <a:rPr lang="en-GB" sz="800" dirty="0">
                <a:solidFill>
                  <a:schemeClr val="bg1"/>
                </a:solidFill>
              </a:rPr>
              <a:t>Saying how many there are​</a:t>
            </a:r>
          </a:p>
          <a:p>
            <a:pPr fontAlgn="base"/>
            <a:r>
              <a:rPr lang="en-GB" sz="800" dirty="0">
                <a:solidFill>
                  <a:schemeClr val="bg1"/>
                </a:solidFill>
              </a:rPr>
              <a:t>Saying what people have and do​</a:t>
            </a:r>
          </a:p>
          <a:p>
            <a:pPr fontAlgn="base"/>
            <a:r>
              <a:rPr lang="en-GB" sz="800" dirty="0">
                <a:solidFill>
                  <a:schemeClr val="bg1"/>
                </a:solidFill>
              </a:rPr>
              <a:t>Saying where people go​</a:t>
            </a:r>
          </a:p>
          <a:p>
            <a:pPr fontAlgn="base"/>
            <a:r>
              <a:rPr lang="en-GB" sz="800" dirty="0">
                <a:solidFill>
                  <a:schemeClr val="bg1"/>
                </a:solidFill>
              </a:rPr>
              <a:t>Saying what belongs to whom​</a:t>
            </a:r>
          </a:p>
          <a:p>
            <a:pPr fontAlgn="base"/>
            <a:r>
              <a:rPr lang="en-GB" sz="800" dirty="0">
                <a:solidFill>
                  <a:schemeClr val="bg1"/>
                </a:solidFill>
              </a:rPr>
              <a:t>​</a:t>
            </a:r>
          </a:p>
          <a:p>
            <a:pPr fontAlgn="base"/>
            <a:r>
              <a:rPr lang="en-GB" sz="800" i="1" dirty="0">
                <a:solidFill>
                  <a:schemeClr val="bg1"/>
                </a:solidFill>
              </a:rPr>
              <a:t>Regular adj. agreement</a:t>
            </a:r>
            <a:r>
              <a:rPr lang="en-GB" sz="800" dirty="0">
                <a:solidFill>
                  <a:schemeClr val="bg1"/>
                </a:solidFill>
              </a:rPr>
              <a:t>​</a:t>
            </a:r>
          </a:p>
          <a:p>
            <a:pPr fontAlgn="base"/>
            <a:r>
              <a:rPr lang="en-GB" sz="800" i="1" dirty="0">
                <a:solidFill>
                  <a:schemeClr val="bg1"/>
                </a:solidFill>
              </a:rPr>
              <a:t>Possessive adjectives (my/your)</a:t>
            </a:r>
            <a:r>
              <a:rPr lang="en-GB" sz="800" dirty="0">
                <a:solidFill>
                  <a:schemeClr val="bg1"/>
                </a:solidFill>
              </a:rPr>
              <a:t>​</a:t>
            </a:r>
          </a:p>
          <a:p>
            <a:pPr fontAlgn="base"/>
            <a:r>
              <a:rPr lang="en-GB" sz="800" i="1" dirty="0">
                <a:solidFill>
                  <a:schemeClr val="bg1"/>
                </a:solidFill>
              </a:rPr>
              <a:t>Present tense avoir, être, faire, aller, regular –er verbs  (I - they)</a:t>
            </a:r>
            <a:r>
              <a:rPr lang="en-GB" sz="800" dirty="0">
                <a:solidFill>
                  <a:schemeClr val="bg1"/>
                </a:solidFill>
              </a:rPr>
              <a:t>​</a:t>
            </a:r>
          </a:p>
          <a:p>
            <a:endParaRPr lang="en-GB" sz="900" dirty="0">
              <a:solidFill>
                <a:schemeClr val="bg1"/>
              </a:solidFill>
              <a:latin typeface="Calibri Light" panose="020F0302020204030204" pitchFamily="34" charset="0"/>
              <a:cs typeface="Calibri Light" panose="020F0302020204030204" pitchFamily="34" charset="0"/>
            </a:endParaRPr>
          </a:p>
        </p:txBody>
      </p:sp>
      <p:sp>
        <p:nvSpPr>
          <p:cNvPr id="30" name="TextBox 29"/>
          <p:cNvSpPr txBox="1"/>
          <p:nvPr/>
        </p:nvSpPr>
        <p:spPr>
          <a:xfrm>
            <a:off x="7495010" y="5617587"/>
            <a:ext cx="1660260" cy="1538883"/>
          </a:xfrm>
          <a:prstGeom prst="rect">
            <a:avLst/>
          </a:prstGeom>
          <a:noFill/>
        </p:spPr>
        <p:txBody>
          <a:bodyPr wrap="square" rtlCol="0">
            <a:spAutoFit/>
          </a:bodyPr>
          <a:lstStyle/>
          <a:p>
            <a:r>
              <a:rPr lang="en-GB" sz="700" b="1" dirty="0">
                <a:solidFill>
                  <a:schemeClr val="bg1"/>
                </a:solidFill>
              </a:rPr>
              <a:t>CYCLE 3</a:t>
            </a:r>
          </a:p>
          <a:p>
            <a:pPr fontAlgn="base"/>
            <a:r>
              <a:rPr lang="en-GB" sz="700" dirty="0">
                <a:solidFill>
                  <a:schemeClr val="bg1"/>
                </a:solidFill>
              </a:rPr>
              <a:t>Asking questions</a:t>
            </a:r>
            <a:r>
              <a:rPr lang="en-US" sz="700" dirty="0">
                <a:solidFill>
                  <a:schemeClr val="bg1"/>
                </a:solidFill>
              </a:rPr>
              <a:t>​, </a:t>
            </a:r>
            <a:r>
              <a:rPr lang="en-GB" sz="700" dirty="0">
                <a:solidFill>
                  <a:schemeClr val="bg1"/>
                </a:solidFill>
              </a:rPr>
              <a:t>Describing things and people</a:t>
            </a:r>
            <a:r>
              <a:rPr lang="en-US" sz="700" dirty="0">
                <a:solidFill>
                  <a:schemeClr val="bg1"/>
                </a:solidFill>
              </a:rPr>
              <a:t>​, </a:t>
            </a:r>
            <a:r>
              <a:rPr lang="en-GB" sz="700" dirty="0">
                <a:solidFill>
                  <a:schemeClr val="bg1"/>
                </a:solidFill>
              </a:rPr>
              <a:t>Saying what people don’t do </a:t>
            </a:r>
            <a:r>
              <a:rPr lang="en-US" sz="700" dirty="0">
                <a:solidFill>
                  <a:schemeClr val="bg1"/>
                </a:solidFill>
              </a:rPr>
              <a:t>, </a:t>
            </a:r>
            <a:r>
              <a:rPr lang="en-GB" sz="700" dirty="0">
                <a:solidFill>
                  <a:schemeClr val="bg1"/>
                </a:solidFill>
              </a:rPr>
              <a:t>Expressing future intentions</a:t>
            </a:r>
            <a:r>
              <a:rPr lang="en-US" sz="700" dirty="0">
                <a:solidFill>
                  <a:schemeClr val="bg1"/>
                </a:solidFill>
              </a:rPr>
              <a:t>​, </a:t>
            </a:r>
            <a:r>
              <a:rPr lang="en-GB" sz="700" dirty="0">
                <a:solidFill>
                  <a:schemeClr val="bg1"/>
                </a:solidFill>
              </a:rPr>
              <a:t>Saying what you want/can/must do</a:t>
            </a:r>
            <a:r>
              <a:rPr lang="en-US" sz="700" dirty="0">
                <a:solidFill>
                  <a:schemeClr val="bg1"/>
                </a:solidFill>
              </a:rPr>
              <a:t>​</a:t>
            </a:r>
          </a:p>
          <a:p>
            <a:pPr fontAlgn="base"/>
            <a:r>
              <a:rPr lang="en-GB" sz="700" dirty="0">
                <a:solidFill>
                  <a:schemeClr val="bg1"/>
                </a:solidFill>
              </a:rPr>
              <a:t>​</a:t>
            </a:r>
          </a:p>
          <a:p>
            <a:pPr fontAlgn="base"/>
            <a:r>
              <a:rPr lang="en-GB" sz="700" i="1" dirty="0">
                <a:solidFill>
                  <a:schemeClr val="bg1"/>
                </a:solidFill>
              </a:rPr>
              <a:t>Adjectival position and agreement</a:t>
            </a:r>
            <a:r>
              <a:rPr lang="en-US" sz="700" dirty="0">
                <a:solidFill>
                  <a:schemeClr val="bg1"/>
                </a:solidFill>
              </a:rPr>
              <a:t>​, </a:t>
            </a:r>
            <a:r>
              <a:rPr lang="en-GB" sz="700" i="1" dirty="0">
                <a:solidFill>
                  <a:schemeClr val="bg1"/>
                </a:solidFill>
              </a:rPr>
              <a:t>Subj-verb inversion questions</a:t>
            </a:r>
            <a:r>
              <a:rPr lang="en-US" sz="700" dirty="0">
                <a:solidFill>
                  <a:schemeClr val="bg1"/>
                </a:solidFill>
              </a:rPr>
              <a:t>​, </a:t>
            </a:r>
            <a:r>
              <a:rPr lang="en-GB" sz="700" i="1" dirty="0">
                <a:solidFill>
                  <a:schemeClr val="bg1"/>
                </a:solidFill>
              </a:rPr>
              <a:t>Negation with present tense verbs</a:t>
            </a:r>
            <a:r>
              <a:rPr lang="en-US" sz="700" dirty="0">
                <a:solidFill>
                  <a:schemeClr val="bg1"/>
                </a:solidFill>
              </a:rPr>
              <a:t>​, </a:t>
            </a:r>
            <a:r>
              <a:rPr lang="en-GB" sz="700" i="1" dirty="0">
                <a:solidFill>
                  <a:schemeClr val="bg1"/>
                </a:solidFill>
              </a:rPr>
              <a:t>Present tense irregular –ir, -re verbs and modal verbs</a:t>
            </a:r>
            <a:r>
              <a:rPr lang="en-US" sz="700" dirty="0">
                <a:solidFill>
                  <a:schemeClr val="bg1"/>
                </a:solidFill>
              </a:rPr>
              <a:t>​ </a:t>
            </a:r>
            <a:r>
              <a:rPr lang="en-GB" sz="700" i="1" dirty="0">
                <a:solidFill>
                  <a:schemeClr val="bg1"/>
                </a:solidFill>
              </a:rPr>
              <a:t>(I, you, he/she/it)</a:t>
            </a:r>
            <a:r>
              <a:rPr lang="en-US" sz="700" dirty="0">
                <a:solidFill>
                  <a:schemeClr val="bg1"/>
                </a:solidFill>
              </a:rPr>
              <a:t>​, </a:t>
            </a:r>
            <a:r>
              <a:rPr lang="en-GB" sz="700" i="1" dirty="0">
                <a:solidFill>
                  <a:schemeClr val="bg1"/>
                </a:solidFill>
              </a:rPr>
              <a:t>Immediate future (I-they)</a:t>
            </a:r>
            <a:r>
              <a:rPr lang="en-US" sz="700" dirty="0">
                <a:solidFill>
                  <a:schemeClr val="bg1"/>
                </a:solidFill>
              </a:rPr>
              <a:t>​</a:t>
            </a:r>
          </a:p>
          <a:p>
            <a:endParaRPr lang="en-GB" sz="1000" b="1" dirty="0">
              <a:solidFill>
                <a:schemeClr val="bg1"/>
              </a:solidFill>
            </a:endParaRPr>
          </a:p>
        </p:txBody>
      </p:sp>
      <p:pic>
        <p:nvPicPr>
          <p:cNvPr id="1026" name="Picture 2" descr="https://lh4.googleusercontent.com/VTQff41thl6q6hHluEe2u5ZN0hcZpCeUCb7liRA8EmDNlBOZXGArswCHdiblShkZYuzLAeNUg8SyMTmtQI5tysRYZsq1TeJksay_vCYGdXOhT1c8RehAmqxucF7r6Wf4_BzoskuliZsh9y4Ao8Pu4U3EjrQ8Z_cnxre2YgF-ml236s1RDo5p8TexaxoI"/>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25638" y="1206282"/>
            <a:ext cx="921831" cy="461938"/>
          </a:xfrm>
          <a:prstGeom prst="rect">
            <a:avLst/>
          </a:prstGeom>
          <a:noFill/>
          <a:extLst>
            <a:ext uri="{909E8E84-426E-40DD-AFC4-6F175D3DCCD1}">
              <a14:hiddenFill xmlns:a14="http://schemas.microsoft.com/office/drawing/2010/main">
                <a:solidFill>
                  <a:srgbClr val="FFFFFF"/>
                </a:solidFill>
              </a14:hiddenFill>
            </a:ext>
          </a:extLst>
        </p:spPr>
      </p:pic>
      <p:sp>
        <p:nvSpPr>
          <p:cNvPr id="34" name="TextBox 33"/>
          <p:cNvSpPr txBox="1"/>
          <p:nvPr/>
        </p:nvSpPr>
        <p:spPr>
          <a:xfrm>
            <a:off x="9731051" y="5565260"/>
            <a:ext cx="1879996" cy="1061829"/>
          </a:xfrm>
          <a:prstGeom prst="rect">
            <a:avLst/>
          </a:prstGeom>
          <a:noFill/>
        </p:spPr>
        <p:txBody>
          <a:bodyPr wrap="square" rtlCol="0">
            <a:spAutoFit/>
          </a:bodyPr>
          <a:lstStyle/>
          <a:p>
            <a:r>
              <a:rPr lang="en-GB" sz="700" b="1" dirty="0">
                <a:solidFill>
                  <a:schemeClr val="bg1"/>
                </a:solidFill>
              </a:rPr>
              <a:t>CYCLE 1</a:t>
            </a:r>
          </a:p>
          <a:p>
            <a:pPr fontAlgn="base"/>
            <a:r>
              <a:rPr lang="en-GB" sz="700" dirty="0">
                <a:solidFill>
                  <a:schemeClr val="bg1"/>
                </a:solidFill>
              </a:rPr>
              <a:t>Talking about what happens at  different times of the year</a:t>
            </a:r>
            <a:r>
              <a:rPr lang="en-US" sz="700" dirty="0">
                <a:solidFill>
                  <a:schemeClr val="bg1"/>
                </a:solidFill>
              </a:rPr>
              <a:t>​, </a:t>
            </a:r>
            <a:r>
              <a:rPr lang="en-GB" sz="700" dirty="0">
                <a:solidFill>
                  <a:schemeClr val="bg1"/>
                </a:solidFill>
              </a:rPr>
              <a:t>Talking about what you do and did</a:t>
            </a:r>
            <a:r>
              <a:rPr lang="en-US" sz="700" dirty="0">
                <a:solidFill>
                  <a:schemeClr val="bg1"/>
                </a:solidFill>
              </a:rPr>
              <a:t>​, </a:t>
            </a:r>
            <a:r>
              <a:rPr lang="en-GB" sz="700" dirty="0">
                <a:solidFill>
                  <a:schemeClr val="bg1"/>
                </a:solidFill>
              </a:rPr>
              <a:t>Comparing past experiences</a:t>
            </a:r>
            <a:r>
              <a:rPr lang="en-US" sz="700" dirty="0">
                <a:solidFill>
                  <a:schemeClr val="bg1"/>
                </a:solidFill>
              </a:rPr>
              <a:t>​, </a:t>
            </a:r>
            <a:r>
              <a:rPr lang="en-GB" sz="700" dirty="0">
                <a:solidFill>
                  <a:schemeClr val="bg1"/>
                </a:solidFill>
              </a:rPr>
              <a:t>Talking about free time and food</a:t>
            </a:r>
            <a:r>
              <a:rPr lang="en-US" sz="700" dirty="0">
                <a:solidFill>
                  <a:schemeClr val="bg1"/>
                </a:solidFill>
              </a:rPr>
              <a:t>​</a:t>
            </a:r>
          </a:p>
          <a:p>
            <a:pPr fontAlgn="base"/>
            <a:endParaRPr lang="en-US" sz="700" dirty="0">
              <a:solidFill>
                <a:schemeClr val="bg1"/>
              </a:solidFill>
            </a:endParaRPr>
          </a:p>
          <a:p>
            <a:pPr fontAlgn="base"/>
            <a:r>
              <a:rPr lang="en-GB" sz="700" dirty="0">
                <a:solidFill>
                  <a:schemeClr val="bg1"/>
                </a:solidFill>
              </a:rPr>
              <a:t>​</a:t>
            </a:r>
            <a:r>
              <a:rPr lang="en-GB" sz="700" i="1" dirty="0">
                <a:solidFill>
                  <a:schemeClr val="bg1"/>
                </a:solidFill>
              </a:rPr>
              <a:t>Est-ce que questions</a:t>
            </a:r>
            <a:r>
              <a:rPr lang="en-US" sz="700" dirty="0">
                <a:solidFill>
                  <a:schemeClr val="bg1"/>
                </a:solidFill>
              </a:rPr>
              <a:t>​, </a:t>
            </a:r>
            <a:r>
              <a:rPr lang="en-GB" sz="700" i="1" dirty="0">
                <a:solidFill>
                  <a:schemeClr val="bg1"/>
                </a:solidFill>
              </a:rPr>
              <a:t>Possessive adjectives (his/her)</a:t>
            </a:r>
            <a:r>
              <a:rPr lang="en-US" sz="700" dirty="0">
                <a:solidFill>
                  <a:schemeClr val="bg1"/>
                </a:solidFill>
              </a:rPr>
              <a:t>​, </a:t>
            </a:r>
            <a:r>
              <a:rPr lang="en-GB" sz="700" i="1" dirty="0">
                <a:solidFill>
                  <a:schemeClr val="bg1"/>
                </a:solidFill>
              </a:rPr>
              <a:t>Partitive articles</a:t>
            </a:r>
            <a:r>
              <a:rPr lang="en-US" sz="700" dirty="0">
                <a:solidFill>
                  <a:schemeClr val="bg1"/>
                </a:solidFill>
              </a:rPr>
              <a:t>​, </a:t>
            </a:r>
            <a:r>
              <a:rPr lang="en-GB" sz="700" i="1" dirty="0">
                <a:solidFill>
                  <a:schemeClr val="bg1"/>
                </a:solidFill>
              </a:rPr>
              <a:t>Perfect tense regular –er verbs with avoir (I, you, he/she/it)</a:t>
            </a:r>
            <a:endParaRPr lang="en-US" sz="700" dirty="0">
              <a:solidFill>
                <a:schemeClr val="bg1"/>
              </a:solidFill>
            </a:endParaRPr>
          </a:p>
        </p:txBody>
      </p:sp>
      <p:sp>
        <p:nvSpPr>
          <p:cNvPr id="35" name="TextBox 34"/>
          <p:cNvSpPr txBox="1"/>
          <p:nvPr/>
        </p:nvSpPr>
        <p:spPr>
          <a:xfrm>
            <a:off x="11625902" y="4287505"/>
            <a:ext cx="1113153" cy="2492990"/>
          </a:xfrm>
          <a:prstGeom prst="rect">
            <a:avLst/>
          </a:prstGeom>
          <a:noFill/>
        </p:spPr>
        <p:txBody>
          <a:bodyPr wrap="square" rtlCol="0">
            <a:spAutoFit/>
          </a:bodyPr>
          <a:lstStyle/>
          <a:p>
            <a:r>
              <a:rPr lang="en-GB" sz="1000" b="1" dirty="0">
                <a:solidFill>
                  <a:schemeClr val="bg1"/>
                </a:solidFill>
              </a:rPr>
              <a:t>CYCLE 2</a:t>
            </a:r>
          </a:p>
          <a:p>
            <a:pPr fontAlgn="base"/>
            <a:r>
              <a:rPr lang="en-GB" sz="800" dirty="0">
                <a:solidFill>
                  <a:schemeClr val="bg1"/>
                </a:solidFill>
              </a:rPr>
              <a:t>Describing places</a:t>
            </a:r>
            <a:r>
              <a:rPr lang="en-US" sz="800" dirty="0">
                <a:solidFill>
                  <a:schemeClr val="bg1"/>
                </a:solidFill>
              </a:rPr>
              <a:t>​</a:t>
            </a:r>
          </a:p>
          <a:p>
            <a:pPr fontAlgn="base"/>
            <a:r>
              <a:rPr lang="en-GB" sz="800" dirty="0">
                <a:solidFill>
                  <a:schemeClr val="bg1"/>
                </a:solidFill>
              </a:rPr>
              <a:t>Talking about what people do and  did(not) do at school</a:t>
            </a:r>
            <a:r>
              <a:rPr lang="en-US" sz="800" dirty="0">
                <a:solidFill>
                  <a:schemeClr val="bg1"/>
                </a:solidFill>
              </a:rPr>
              <a:t>​</a:t>
            </a:r>
          </a:p>
          <a:p>
            <a:pPr fontAlgn="base"/>
            <a:r>
              <a:rPr lang="en-GB" sz="800" dirty="0">
                <a:solidFill>
                  <a:schemeClr val="bg1"/>
                </a:solidFill>
              </a:rPr>
              <a:t>Saying what it is like</a:t>
            </a:r>
            <a:r>
              <a:rPr lang="en-US" sz="800" dirty="0">
                <a:solidFill>
                  <a:schemeClr val="bg1"/>
                </a:solidFill>
              </a:rPr>
              <a:t>​</a:t>
            </a:r>
          </a:p>
          <a:p>
            <a:pPr fontAlgn="base"/>
            <a:r>
              <a:rPr lang="en-GB" sz="800" dirty="0">
                <a:solidFill>
                  <a:schemeClr val="bg1"/>
                </a:solidFill>
              </a:rPr>
              <a:t>Saying what you do on a typical day</a:t>
            </a:r>
            <a:r>
              <a:rPr lang="en-US" sz="800" dirty="0">
                <a:solidFill>
                  <a:schemeClr val="bg1"/>
                </a:solidFill>
              </a:rPr>
              <a:t>​</a:t>
            </a:r>
          </a:p>
          <a:p>
            <a:pPr fontAlgn="base"/>
            <a:r>
              <a:rPr lang="en-GB" sz="800" dirty="0">
                <a:solidFill>
                  <a:schemeClr val="bg1"/>
                </a:solidFill>
              </a:rPr>
              <a:t>​</a:t>
            </a:r>
          </a:p>
          <a:p>
            <a:pPr fontAlgn="base"/>
            <a:r>
              <a:rPr lang="en-GB" sz="800" i="1" dirty="0">
                <a:solidFill>
                  <a:schemeClr val="bg1"/>
                </a:solidFill>
              </a:rPr>
              <a:t>Pre/post-nominal adjectives</a:t>
            </a:r>
            <a:r>
              <a:rPr lang="en-US" sz="800" dirty="0">
                <a:solidFill>
                  <a:schemeClr val="bg1"/>
                </a:solidFill>
              </a:rPr>
              <a:t>​</a:t>
            </a:r>
          </a:p>
          <a:p>
            <a:pPr fontAlgn="base"/>
            <a:r>
              <a:rPr lang="en-GB" sz="800" i="1" dirty="0">
                <a:solidFill>
                  <a:schemeClr val="bg1"/>
                </a:solidFill>
              </a:rPr>
              <a:t>Present tense regular and irregular –ir and -re verbs (I-they)</a:t>
            </a:r>
            <a:r>
              <a:rPr lang="en-US" sz="800" dirty="0">
                <a:solidFill>
                  <a:schemeClr val="bg1"/>
                </a:solidFill>
              </a:rPr>
              <a:t>​</a:t>
            </a:r>
          </a:p>
          <a:p>
            <a:pPr fontAlgn="base"/>
            <a:r>
              <a:rPr lang="en-GB" sz="800" i="1" dirty="0">
                <a:solidFill>
                  <a:schemeClr val="bg1"/>
                </a:solidFill>
              </a:rPr>
              <a:t>Perfect tense regular –er verbs with avoir (I-they) with negation</a:t>
            </a:r>
            <a:endParaRPr lang="en-US" sz="800" dirty="0">
              <a:solidFill>
                <a:schemeClr val="bg1"/>
              </a:solidFill>
            </a:endParaRPr>
          </a:p>
          <a:p>
            <a:endParaRPr lang="en-GB" sz="1000" b="1" dirty="0">
              <a:solidFill>
                <a:schemeClr val="bg1"/>
              </a:solidFill>
            </a:endParaRPr>
          </a:p>
        </p:txBody>
      </p:sp>
      <p:sp>
        <p:nvSpPr>
          <p:cNvPr id="36" name="TextBox 35"/>
          <p:cNvSpPr txBox="1"/>
          <p:nvPr/>
        </p:nvSpPr>
        <p:spPr>
          <a:xfrm>
            <a:off x="10070805" y="4260941"/>
            <a:ext cx="1650268" cy="1431161"/>
          </a:xfrm>
          <a:prstGeom prst="rect">
            <a:avLst/>
          </a:prstGeom>
          <a:noFill/>
        </p:spPr>
        <p:txBody>
          <a:bodyPr wrap="square" rtlCol="0">
            <a:spAutoFit/>
          </a:bodyPr>
          <a:lstStyle/>
          <a:p>
            <a:r>
              <a:rPr lang="en-GB" sz="700" b="1" dirty="0">
                <a:solidFill>
                  <a:schemeClr val="bg1"/>
                </a:solidFill>
              </a:rPr>
              <a:t>CYCLE 3</a:t>
            </a:r>
          </a:p>
          <a:p>
            <a:pPr fontAlgn="base"/>
            <a:r>
              <a:rPr lang="en-US" sz="700" dirty="0">
                <a:solidFill>
                  <a:schemeClr val="bg1"/>
                </a:solidFill>
              </a:rPr>
              <a:t>Saying what you are (not) going to do​</a:t>
            </a:r>
          </a:p>
          <a:p>
            <a:pPr fontAlgn="base"/>
            <a:r>
              <a:rPr lang="en-US" sz="700" dirty="0">
                <a:solidFill>
                  <a:schemeClr val="bg1"/>
                </a:solidFill>
              </a:rPr>
              <a:t>Comparing past and present​, Talking about you always/never do​, Talking about what you know​</a:t>
            </a:r>
          </a:p>
          <a:p>
            <a:pPr fontAlgn="base"/>
            <a:r>
              <a:rPr lang="en-US" sz="700" dirty="0">
                <a:solidFill>
                  <a:schemeClr val="bg1"/>
                </a:solidFill>
              </a:rPr>
              <a:t>​</a:t>
            </a:r>
          </a:p>
          <a:p>
            <a:pPr fontAlgn="base"/>
            <a:r>
              <a:rPr lang="en-GB" sz="700" i="1" dirty="0">
                <a:solidFill>
                  <a:schemeClr val="bg1"/>
                </a:solidFill>
              </a:rPr>
              <a:t>Present tense modal verbs (I-they)</a:t>
            </a:r>
            <a:r>
              <a:rPr lang="en-US" sz="700" dirty="0">
                <a:solidFill>
                  <a:schemeClr val="bg1"/>
                </a:solidFill>
              </a:rPr>
              <a:t>​</a:t>
            </a:r>
          </a:p>
          <a:p>
            <a:pPr fontAlgn="base"/>
            <a:r>
              <a:rPr lang="en-GB" sz="700" i="1" dirty="0">
                <a:solidFill>
                  <a:schemeClr val="bg1"/>
                </a:solidFill>
              </a:rPr>
              <a:t>Present tense savoir vs connaitre</a:t>
            </a:r>
            <a:r>
              <a:rPr lang="en-GB" sz="700" dirty="0">
                <a:solidFill>
                  <a:schemeClr val="bg1"/>
                </a:solidFill>
              </a:rPr>
              <a:t>​</a:t>
            </a:r>
          </a:p>
          <a:p>
            <a:pPr fontAlgn="base"/>
            <a:r>
              <a:rPr lang="en-GB" sz="700" i="1" dirty="0">
                <a:solidFill>
                  <a:schemeClr val="bg1"/>
                </a:solidFill>
              </a:rPr>
              <a:t>Perfect tense regular –er verbs with être (I, you, he/she/it)</a:t>
            </a:r>
            <a:r>
              <a:rPr lang="en-US" sz="700" dirty="0">
                <a:solidFill>
                  <a:schemeClr val="bg1"/>
                </a:solidFill>
              </a:rPr>
              <a:t>​, </a:t>
            </a:r>
          </a:p>
          <a:p>
            <a:pPr fontAlgn="base"/>
            <a:r>
              <a:rPr lang="en-GB" sz="700" i="1" dirty="0">
                <a:solidFill>
                  <a:schemeClr val="bg1"/>
                </a:solidFill>
              </a:rPr>
              <a:t>Negation with immediate future</a:t>
            </a:r>
            <a:endParaRPr lang="en-US" sz="700" dirty="0">
              <a:solidFill>
                <a:schemeClr val="bg1"/>
              </a:solidFill>
            </a:endParaRPr>
          </a:p>
          <a:p>
            <a:endParaRPr lang="en-GB" sz="1000" b="1" dirty="0">
              <a:solidFill>
                <a:schemeClr val="bg1"/>
              </a:solidFill>
            </a:endParaRPr>
          </a:p>
        </p:txBody>
      </p:sp>
      <p:sp>
        <p:nvSpPr>
          <p:cNvPr id="37" name="TextBox 36"/>
          <p:cNvSpPr txBox="1"/>
          <p:nvPr/>
        </p:nvSpPr>
        <p:spPr>
          <a:xfrm>
            <a:off x="7559139" y="4305604"/>
            <a:ext cx="1731440" cy="1169551"/>
          </a:xfrm>
          <a:prstGeom prst="rect">
            <a:avLst/>
          </a:prstGeom>
          <a:noFill/>
        </p:spPr>
        <p:txBody>
          <a:bodyPr wrap="square" rtlCol="0">
            <a:spAutoFit/>
          </a:bodyPr>
          <a:lstStyle/>
          <a:p>
            <a:r>
              <a:rPr lang="en-GB" sz="1000" b="1" dirty="0">
                <a:solidFill>
                  <a:schemeClr val="bg1"/>
                </a:solidFill>
              </a:rPr>
              <a:t>CYCLE 1</a:t>
            </a:r>
          </a:p>
          <a:p>
            <a:pPr fontAlgn="base"/>
            <a:r>
              <a:rPr lang="en-US" sz="1000" b="1" dirty="0">
                <a:solidFill>
                  <a:schemeClr val="bg1"/>
                </a:solidFill>
              </a:rPr>
              <a:t>Family &amp; Relationships</a:t>
            </a:r>
          </a:p>
          <a:p>
            <a:pPr fontAlgn="base"/>
            <a:endParaRPr lang="en-US" sz="1000" dirty="0">
              <a:solidFill>
                <a:schemeClr val="bg1"/>
              </a:solidFill>
            </a:endParaRPr>
          </a:p>
          <a:p>
            <a:pPr fontAlgn="base"/>
            <a:r>
              <a:rPr lang="en-US" sz="1000" i="1" dirty="0">
                <a:solidFill>
                  <a:schemeClr val="bg1"/>
                </a:solidFill>
              </a:rPr>
              <a:t>Present tense , perfect tense avoir and être), reflexive verbs, future tense, adjectives</a:t>
            </a:r>
            <a:endParaRPr lang="en-US" sz="1000" dirty="0">
              <a:solidFill>
                <a:schemeClr val="bg1"/>
              </a:solidFill>
            </a:endParaRPr>
          </a:p>
          <a:p>
            <a:endParaRPr lang="en-GB" sz="1000" b="1" dirty="0">
              <a:solidFill>
                <a:schemeClr val="bg1"/>
              </a:solidFill>
            </a:endParaRPr>
          </a:p>
        </p:txBody>
      </p:sp>
      <p:sp>
        <p:nvSpPr>
          <p:cNvPr id="39" name="TextBox 38"/>
          <p:cNvSpPr txBox="1"/>
          <p:nvPr/>
        </p:nvSpPr>
        <p:spPr>
          <a:xfrm>
            <a:off x="6478425" y="3143524"/>
            <a:ext cx="1119727" cy="1938992"/>
          </a:xfrm>
          <a:prstGeom prst="rect">
            <a:avLst/>
          </a:prstGeom>
          <a:noFill/>
        </p:spPr>
        <p:txBody>
          <a:bodyPr wrap="square" rtlCol="0">
            <a:spAutoFit/>
          </a:bodyPr>
          <a:lstStyle/>
          <a:p>
            <a:r>
              <a:rPr lang="en-GB" sz="1000" b="1" dirty="0">
                <a:solidFill>
                  <a:schemeClr val="bg1"/>
                </a:solidFill>
              </a:rPr>
              <a:t>CYCLE 2</a:t>
            </a:r>
          </a:p>
          <a:p>
            <a:endParaRPr lang="en-GB" sz="1000" b="1" dirty="0">
              <a:solidFill>
                <a:schemeClr val="bg1"/>
              </a:solidFill>
            </a:endParaRPr>
          </a:p>
          <a:p>
            <a:r>
              <a:rPr lang="en-GB" sz="1000" b="1" dirty="0">
                <a:solidFill>
                  <a:schemeClr val="bg1"/>
                </a:solidFill>
              </a:rPr>
              <a:t>Technology in every day life</a:t>
            </a:r>
          </a:p>
          <a:p>
            <a:endParaRPr lang="en-GB" sz="1000" i="1" dirty="0">
              <a:solidFill>
                <a:schemeClr val="bg1"/>
              </a:solidFill>
            </a:endParaRPr>
          </a:p>
          <a:p>
            <a:r>
              <a:rPr lang="en-GB" sz="1000" i="1" dirty="0">
                <a:solidFill>
                  <a:schemeClr val="bg1"/>
                </a:solidFill>
              </a:rPr>
              <a:t>Irregular verbs in the present tense, -ir and –re verbs, interrogatives, saying ‘this’ and ‘that’, using ‘moi,toi,lui,elle’</a:t>
            </a:r>
          </a:p>
        </p:txBody>
      </p:sp>
      <p:sp>
        <p:nvSpPr>
          <p:cNvPr id="40" name="TextBox 39"/>
          <p:cNvSpPr txBox="1"/>
          <p:nvPr/>
        </p:nvSpPr>
        <p:spPr>
          <a:xfrm>
            <a:off x="7557154" y="2997994"/>
            <a:ext cx="1683358" cy="1354217"/>
          </a:xfrm>
          <a:prstGeom prst="rect">
            <a:avLst/>
          </a:prstGeom>
          <a:noFill/>
        </p:spPr>
        <p:txBody>
          <a:bodyPr wrap="square" rtlCol="0">
            <a:spAutoFit/>
          </a:bodyPr>
          <a:lstStyle/>
          <a:p>
            <a:r>
              <a:rPr lang="en-GB" sz="1000" b="1" dirty="0">
                <a:solidFill>
                  <a:schemeClr val="bg1"/>
                </a:solidFill>
              </a:rPr>
              <a:t>CYCLE 3</a:t>
            </a:r>
            <a:endParaRPr lang="en-GB" sz="900" dirty="0">
              <a:solidFill>
                <a:schemeClr val="bg1"/>
              </a:solidFill>
              <a:latin typeface="Calibri Light" panose="020F0302020204030204" pitchFamily="34" charset="0"/>
              <a:cs typeface="Calibri Light" panose="020F0302020204030204" pitchFamily="34" charset="0"/>
            </a:endParaRPr>
          </a:p>
          <a:p>
            <a:r>
              <a:rPr lang="en-GB" sz="900" b="1" dirty="0">
                <a:solidFill>
                  <a:schemeClr val="bg1"/>
                </a:solidFill>
                <a:latin typeface="Calibri Light" panose="020F0302020204030204" pitchFamily="34" charset="0"/>
                <a:cs typeface="Calibri Light" panose="020F0302020204030204" pitchFamily="34" charset="0"/>
              </a:rPr>
              <a:t>Free time</a:t>
            </a:r>
          </a:p>
          <a:p>
            <a:endParaRPr lang="en-GB" sz="900" dirty="0">
              <a:solidFill>
                <a:schemeClr val="bg1"/>
              </a:solidFill>
              <a:latin typeface="Calibri Light" panose="020F0302020204030204" pitchFamily="34" charset="0"/>
              <a:cs typeface="Calibri Light" panose="020F0302020204030204" pitchFamily="34" charset="0"/>
            </a:endParaRPr>
          </a:p>
          <a:p>
            <a:r>
              <a:rPr lang="en-GB" sz="900" i="1" dirty="0">
                <a:solidFill>
                  <a:schemeClr val="bg1"/>
                </a:solidFill>
                <a:latin typeface="Calibri Light" panose="020F0302020204030204" pitchFamily="34" charset="0"/>
                <a:cs typeface="Calibri Light" panose="020F0302020204030204" pitchFamily="34" charset="0"/>
              </a:rPr>
              <a:t>Present tense, asking questions, perfect tense with être, verb + infinitive, subordinating conjunctions, adverbs</a:t>
            </a:r>
          </a:p>
          <a:p>
            <a:endParaRPr lang="en-GB" sz="900" dirty="0">
              <a:solidFill>
                <a:schemeClr val="bg1"/>
              </a:solidFill>
              <a:latin typeface="Calibri Light" panose="020F0302020204030204" pitchFamily="34" charset="0"/>
              <a:cs typeface="Calibri Light" panose="020F0302020204030204" pitchFamily="34" charset="0"/>
            </a:endParaRPr>
          </a:p>
          <a:p>
            <a:endParaRPr lang="en-GB" sz="900" dirty="0">
              <a:solidFill>
                <a:schemeClr val="bg1"/>
              </a:solidFill>
              <a:latin typeface="Calibri Light" panose="020F0302020204030204" pitchFamily="34" charset="0"/>
              <a:cs typeface="Calibri Light" panose="020F0302020204030204" pitchFamily="34" charset="0"/>
            </a:endParaRPr>
          </a:p>
        </p:txBody>
      </p:sp>
      <p:sp>
        <p:nvSpPr>
          <p:cNvPr id="41" name="TextBox 40"/>
          <p:cNvSpPr txBox="1"/>
          <p:nvPr/>
        </p:nvSpPr>
        <p:spPr>
          <a:xfrm>
            <a:off x="9607343" y="2963958"/>
            <a:ext cx="2032044" cy="1169551"/>
          </a:xfrm>
          <a:prstGeom prst="rect">
            <a:avLst/>
          </a:prstGeom>
          <a:noFill/>
        </p:spPr>
        <p:txBody>
          <a:bodyPr wrap="square" rtlCol="0">
            <a:spAutoFit/>
          </a:bodyPr>
          <a:lstStyle/>
          <a:p>
            <a:r>
              <a:rPr lang="en-GB" sz="1000" b="1" dirty="0">
                <a:solidFill>
                  <a:schemeClr val="bg1"/>
                </a:solidFill>
              </a:rPr>
              <a:t>CYCLE 1</a:t>
            </a:r>
          </a:p>
          <a:p>
            <a:r>
              <a:rPr lang="en-GB" sz="1000" b="1" dirty="0">
                <a:solidFill>
                  <a:schemeClr val="bg1"/>
                </a:solidFill>
              </a:rPr>
              <a:t>Festivals and Customs</a:t>
            </a:r>
          </a:p>
          <a:p>
            <a:endParaRPr lang="en-GB" sz="1000" b="1" dirty="0">
              <a:solidFill>
                <a:schemeClr val="bg1"/>
              </a:solidFill>
            </a:endParaRPr>
          </a:p>
          <a:p>
            <a:r>
              <a:rPr lang="en-GB" sz="1000" i="1" dirty="0">
                <a:solidFill>
                  <a:schemeClr val="bg1"/>
                </a:solidFill>
                <a:latin typeface="Calibri Light" panose="020F0302020204030204" pitchFamily="34" charset="0"/>
                <a:cs typeface="Calibri Light" panose="020F0302020204030204" pitchFamily="34" charset="0"/>
              </a:rPr>
              <a:t>perfect tense with être, reflexives in perfect tense, imperfect tense, perfect infinitive, imperfect expressions</a:t>
            </a:r>
            <a:endParaRPr lang="en-GB" sz="1000" i="1" dirty="0">
              <a:solidFill>
                <a:schemeClr val="bg1"/>
              </a:solidFill>
            </a:endParaRPr>
          </a:p>
        </p:txBody>
      </p:sp>
      <p:sp>
        <p:nvSpPr>
          <p:cNvPr id="42" name="TextBox 41"/>
          <p:cNvSpPr txBox="1"/>
          <p:nvPr/>
        </p:nvSpPr>
        <p:spPr>
          <a:xfrm>
            <a:off x="11602510" y="1736653"/>
            <a:ext cx="1021566" cy="2246769"/>
          </a:xfrm>
          <a:prstGeom prst="rect">
            <a:avLst/>
          </a:prstGeom>
          <a:noFill/>
        </p:spPr>
        <p:txBody>
          <a:bodyPr wrap="square" rtlCol="0">
            <a:spAutoFit/>
          </a:bodyPr>
          <a:lstStyle/>
          <a:p>
            <a:r>
              <a:rPr lang="en-GB" sz="1000" b="1" dirty="0">
                <a:solidFill>
                  <a:schemeClr val="bg1"/>
                </a:solidFill>
              </a:rPr>
              <a:t>CYCLE 2</a:t>
            </a:r>
          </a:p>
          <a:p>
            <a:endParaRPr lang="en-GB" sz="1000" b="1" dirty="0">
              <a:solidFill>
                <a:schemeClr val="bg1"/>
              </a:solidFill>
            </a:endParaRPr>
          </a:p>
          <a:p>
            <a:r>
              <a:rPr lang="en-GB" sz="1000" b="1" dirty="0">
                <a:solidFill>
                  <a:schemeClr val="bg1"/>
                </a:solidFill>
              </a:rPr>
              <a:t>Local area and holidays</a:t>
            </a:r>
          </a:p>
          <a:p>
            <a:endParaRPr lang="en-GB" sz="1000" i="1" dirty="0">
              <a:solidFill>
                <a:schemeClr val="bg1"/>
              </a:solidFill>
            </a:endParaRPr>
          </a:p>
          <a:p>
            <a:r>
              <a:rPr lang="en-GB" sz="1000" i="1" dirty="0">
                <a:solidFill>
                  <a:schemeClr val="bg1"/>
                </a:solidFill>
              </a:rPr>
              <a:t>Demonstrative adjectives, possessive pronouns, prepositions, revision of perfect tense, using three time frames together</a:t>
            </a:r>
          </a:p>
        </p:txBody>
      </p:sp>
      <p:sp>
        <p:nvSpPr>
          <p:cNvPr id="43" name="TextBox 42"/>
          <p:cNvSpPr txBox="1"/>
          <p:nvPr/>
        </p:nvSpPr>
        <p:spPr>
          <a:xfrm>
            <a:off x="6480721" y="437217"/>
            <a:ext cx="1021566" cy="1938992"/>
          </a:xfrm>
          <a:prstGeom prst="rect">
            <a:avLst/>
          </a:prstGeom>
          <a:noFill/>
        </p:spPr>
        <p:txBody>
          <a:bodyPr wrap="square" rtlCol="0">
            <a:spAutoFit/>
          </a:bodyPr>
          <a:lstStyle/>
          <a:p>
            <a:r>
              <a:rPr lang="en-GB" sz="1000" b="1" dirty="0">
                <a:solidFill>
                  <a:schemeClr val="bg1"/>
                </a:solidFill>
              </a:rPr>
              <a:t>CYCLE 2</a:t>
            </a:r>
          </a:p>
          <a:p>
            <a:endParaRPr lang="en-GB" sz="1000" b="1" dirty="0">
              <a:solidFill>
                <a:schemeClr val="bg1"/>
              </a:solidFill>
            </a:endParaRPr>
          </a:p>
          <a:p>
            <a:r>
              <a:rPr lang="en-GB" sz="1000" b="1" dirty="0">
                <a:solidFill>
                  <a:schemeClr val="bg1"/>
                </a:solidFill>
              </a:rPr>
              <a:t>Revision of Themes 1 and 2</a:t>
            </a:r>
          </a:p>
          <a:p>
            <a:endParaRPr lang="en-GB" sz="1000" b="1" dirty="0">
              <a:solidFill>
                <a:schemeClr val="bg1"/>
              </a:solidFill>
            </a:endParaRPr>
          </a:p>
          <a:p>
            <a:r>
              <a:rPr lang="en-GB" sz="1000" b="1" dirty="0">
                <a:solidFill>
                  <a:schemeClr val="bg1"/>
                </a:solidFill>
              </a:rPr>
              <a:t>Mock speaking exam</a:t>
            </a:r>
          </a:p>
          <a:p>
            <a:endParaRPr lang="en-GB" sz="1000" b="1" dirty="0">
              <a:solidFill>
                <a:schemeClr val="bg1"/>
              </a:solidFill>
            </a:endParaRPr>
          </a:p>
          <a:p>
            <a:r>
              <a:rPr lang="en-GB" sz="1000" b="1" dirty="0">
                <a:solidFill>
                  <a:schemeClr val="bg1"/>
                </a:solidFill>
              </a:rPr>
              <a:t>Mock exams in Listening, reading and writing </a:t>
            </a:r>
          </a:p>
        </p:txBody>
      </p:sp>
      <p:sp>
        <p:nvSpPr>
          <p:cNvPr id="44" name="TextBox 43"/>
          <p:cNvSpPr txBox="1"/>
          <p:nvPr/>
        </p:nvSpPr>
        <p:spPr>
          <a:xfrm>
            <a:off x="7542587" y="1722293"/>
            <a:ext cx="1872208" cy="1077218"/>
          </a:xfrm>
          <a:prstGeom prst="rect">
            <a:avLst/>
          </a:prstGeom>
          <a:noFill/>
        </p:spPr>
        <p:txBody>
          <a:bodyPr wrap="square" rtlCol="0">
            <a:spAutoFit/>
          </a:bodyPr>
          <a:lstStyle/>
          <a:p>
            <a:r>
              <a:rPr lang="en-GB" sz="1000" b="1" dirty="0">
                <a:solidFill>
                  <a:schemeClr val="bg1"/>
                </a:solidFill>
              </a:rPr>
              <a:t>CYCLE 1</a:t>
            </a:r>
          </a:p>
          <a:p>
            <a:r>
              <a:rPr lang="en-GB" sz="900" b="1" dirty="0">
                <a:solidFill>
                  <a:schemeClr val="bg1"/>
                </a:solidFill>
                <a:latin typeface="+mj-lt"/>
                <a:cs typeface="Calibri Light" panose="020F0302020204030204" pitchFamily="34" charset="0"/>
              </a:rPr>
              <a:t>Education, work and future plans</a:t>
            </a:r>
          </a:p>
          <a:p>
            <a:endParaRPr lang="en-GB" sz="900" b="1" dirty="0">
              <a:solidFill>
                <a:schemeClr val="bg1"/>
              </a:solidFill>
              <a:latin typeface="+mj-lt"/>
              <a:cs typeface="Calibri Light" panose="020F0302020204030204" pitchFamily="34" charset="0"/>
            </a:endParaRPr>
          </a:p>
          <a:p>
            <a:r>
              <a:rPr lang="en-GB" sz="900" i="1" dirty="0">
                <a:solidFill>
                  <a:schemeClr val="bg1"/>
                </a:solidFill>
                <a:latin typeface="+mj-lt"/>
                <a:cs typeface="Calibri Light" panose="020F0302020204030204" pitchFamily="34" charset="0"/>
              </a:rPr>
              <a:t>Adverbs, modal verbs, the comparative, ce qui and ce que, si clauses, quand clauses with the future tense, the passive</a:t>
            </a:r>
          </a:p>
        </p:txBody>
      </p:sp>
      <p:sp>
        <p:nvSpPr>
          <p:cNvPr id="1025" name="TextBox 1024"/>
          <p:cNvSpPr txBox="1"/>
          <p:nvPr/>
        </p:nvSpPr>
        <p:spPr>
          <a:xfrm>
            <a:off x="7612029" y="821136"/>
            <a:ext cx="1495372" cy="584775"/>
          </a:xfrm>
          <a:prstGeom prst="rect">
            <a:avLst/>
          </a:prstGeom>
          <a:noFill/>
        </p:spPr>
        <p:txBody>
          <a:bodyPr wrap="square" rtlCol="0">
            <a:spAutoFit/>
          </a:bodyPr>
          <a:lstStyle/>
          <a:p>
            <a:r>
              <a:rPr lang="en-GB" sz="1600" b="1" dirty="0">
                <a:solidFill>
                  <a:schemeClr val="bg1"/>
                </a:solidFill>
              </a:rPr>
              <a:t>Speaking exam </a:t>
            </a:r>
          </a:p>
          <a:p>
            <a:r>
              <a:rPr lang="en-GB" sz="1600" b="1" dirty="0">
                <a:solidFill>
                  <a:schemeClr val="bg1"/>
                </a:solidFill>
              </a:rPr>
              <a:t>GCSE exams</a:t>
            </a:r>
          </a:p>
        </p:txBody>
      </p:sp>
      <p:sp>
        <p:nvSpPr>
          <p:cNvPr id="46" name="TextBox 45"/>
          <p:cNvSpPr txBox="1"/>
          <p:nvPr/>
        </p:nvSpPr>
        <p:spPr>
          <a:xfrm>
            <a:off x="10065517" y="1727550"/>
            <a:ext cx="1624701" cy="1015663"/>
          </a:xfrm>
          <a:prstGeom prst="rect">
            <a:avLst/>
          </a:prstGeom>
          <a:noFill/>
        </p:spPr>
        <p:txBody>
          <a:bodyPr wrap="square" rtlCol="0">
            <a:spAutoFit/>
          </a:bodyPr>
          <a:lstStyle/>
          <a:p>
            <a:r>
              <a:rPr lang="en-GB" sz="1000" b="1" dirty="0">
                <a:solidFill>
                  <a:schemeClr val="bg1"/>
                </a:solidFill>
              </a:rPr>
              <a:t>CYCLE 3</a:t>
            </a:r>
          </a:p>
          <a:p>
            <a:r>
              <a:rPr lang="en-GB" sz="1000" b="1" dirty="0">
                <a:solidFill>
                  <a:schemeClr val="bg1"/>
                </a:solidFill>
              </a:rPr>
              <a:t>Social and Global issues</a:t>
            </a:r>
          </a:p>
          <a:p>
            <a:endParaRPr lang="en-GB" sz="1000" i="1" dirty="0">
              <a:solidFill>
                <a:schemeClr val="bg1"/>
              </a:solidFill>
            </a:endParaRPr>
          </a:p>
          <a:p>
            <a:r>
              <a:rPr lang="en-GB" sz="1000" i="1" dirty="0">
                <a:solidFill>
                  <a:schemeClr val="bg1"/>
                </a:solidFill>
              </a:rPr>
              <a:t>Modal verbs, conditional tense, imperfect tense, si clauses, the imperative</a:t>
            </a:r>
          </a:p>
        </p:txBody>
      </p:sp>
      <p:sp>
        <p:nvSpPr>
          <p:cNvPr id="1053" name="TextBox 1052"/>
          <p:cNvSpPr txBox="1"/>
          <p:nvPr/>
        </p:nvSpPr>
        <p:spPr>
          <a:xfrm>
            <a:off x="15243507" y="13265550"/>
            <a:ext cx="1996729" cy="369332"/>
          </a:xfrm>
          <a:prstGeom prst="rect">
            <a:avLst/>
          </a:prstGeom>
          <a:noFill/>
        </p:spPr>
        <p:txBody>
          <a:bodyPr wrap="square" rtlCol="0">
            <a:spAutoFit/>
          </a:bodyPr>
          <a:lstStyle/>
          <a:p>
            <a:r>
              <a:rPr lang="en-GB" sz="1800" dirty="0">
                <a:latin typeface="Myriad Pro" panose="020B0503030403020204" pitchFamily="34" charset="0"/>
              </a:rPr>
              <a:t>Key knowledge</a:t>
            </a:r>
          </a:p>
        </p:txBody>
      </p:sp>
      <p:sp>
        <p:nvSpPr>
          <p:cNvPr id="1054" name="TextBox 1053"/>
          <p:cNvSpPr txBox="1"/>
          <p:nvPr/>
        </p:nvSpPr>
        <p:spPr>
          <a:xfrm>
            <a:off x="9590888" y="336104"/>
            <a:ext cx="3148168" cy="769441"/>
          </a:xfrm>
          <a:prstGeom prst="rect">
            <a:avLst/>
          </a:prstGeom>
          <a:noFill/>
        </p:spPr>
        <p:txBody>
          <a:bodyPr wrap="square" rtlCol="0">
            <a:spAutoFit/>
          </a:bodyPr>
          <a:lstStyle/>
          <a:p>
            <a:r>
              <a:rPr lang="en-GB" sz="1400" dirty="0">
                <a:latin typeface="Myriad Pro" panose="020B0503030403020204" pitchFamily="34" charset="0"/>
              </a:rPr>
              <a:t>Future careers in French</a:t>
            </a:r>
          </a:p>
          <a:p>
            <a:r>
              <a:rPr lang="en-GB" sz="1000" dirty="0"/>
              <a:t>Aviation; international aid and development; teaching; politics; diplomatic service; law; tourism; sales and marketing; translation and interpretation; journalism…..</a:t>
            </a:r>
          </a:p>
        </p:txBody>
      </p:sp>
      <p:sp>
        <p:nvSpPr>
          <p:cNvPr id="50" name="TextBox 49"/>
          <p:cNvSpPr txBox="1"/>
          <p:nvPr/>
        </p:nvSpPr>
        <p:spPr>
          <a:xfrm>
            <a:off x="7598152" y="405398"/>
            <a:ext cx="1610959" cy="407804"/>
          </a:xfrm>
          <a:prstGeom prst="rect">
            <a:avLst/>
          </a:prstGeom>
          <a:noFill/>
        </p:spPr>
        <p:txBody>
          <a:bodyPr wrap="square" rtlCol="0">
            <a:spAutoFit/>
          </a:bodyPr>
          <a:lstStyle/>
          <a:p>
            <a:r>
              <a:rPr lang="en-GB" sz="1050" b="1" dirty="0">
                <a:solidFill>
                  <a:schemeClr val="bg1"/>
                </a:solidFill>
              </a:rPr>
              <a:t>CYCLE 3</a:t>
            </a:r>
          </a:p>
          <a:p>
            <a:r>
              <a:rPr lang="en-GB" sz="1000" b="1" dirty="0">
                <a:solidFill>
                  <a:schemeClr val="bg1"/>
                </a:solidFill>
                <a:latin typeface="Calibri Light" panose="020F0302020204030204" pitchFamily="34" charset="0"/>
                <a:cs typeface="Calibri Light" panose="020F0302020204030204" pitchFamily="34" charset="0"/>
              </a:rPr>
              <a:t>Revision of Theme 3 </a:t>
            </a:r>
          </a:p>
        </p:txBody>
      </p:sp>
      <p:sp>
        <p:nvSpPr>
          <p:cNvPr id="51" name="TextBox 50"/>
          <p:cNvSpPr txBox="1"/>
          <p:nvPr/>
        </p:nvSpPr>
        <p:spPr>
          <a:xfrm>
            <a:off x="9679017" y="7068578"/>
            <a:ext cx="3025887" cy="1231106"/>
          </a:xfrm>
          <a:prstGeom prst="rect">
            <a:avLst/>
          </a:prstGeom>
          <a:noFill/>
        </p:spPr>
        <p:txBody>
          <a:bodyPr wrap="square" rtlCol="0">
            <a:spAutoFit/>
          </a:bodyPr>
          <a:lstStyle/>
          <a:p>
            <a:r>
              <a:rPr lang="en-GB" sz="1400" b="1" dirty="0">
                <a:solidFill>
                  <a:schemeClr val="tx2"/>
                </a:solidFill>
              </a:rPr>
              <a:t>We are outward facing</a:t>
            </a:r>
          </a:p>
          <a:p>
            <a:r>
              <a:rPr lang="en-GB" sz="1200" dirty="0">
                <a:solidFill>
                  <a:schemeClr val="tx2"/>
                </a:solidFill>
              </a:rPr>
              <a:t>More than 200 million people around the World speak French as a first language. It is the second most widely learned language in the World, after English. French is a great language to know in today’s global society.</a:t>
            </a:r>
            <a:endParaRPr lang="en-GB" sz="1100" dirty="0">
              <a:solidFill>
                <a:schemeClr val="tx2"/>
              </a:solidFill>
            </a:endParaRPr>
          </a:p>
        </p:txBody>
      </p:sp>
      <p:sp>
        <p:nvSpPr>
          <p:cNvPr id="48" name="TextBox 47"/>
          <p:cNvSpPr txBox="1"/>
          <p:nvPr/>
        </p:nvSpPr>
        <p:spPr>
          <a:xfrm>
            <a:off x="0" y="9360411"/>
            <a:ext cx="12801600" cy="261610"/>
          </a:xfrm>
          <a:prstGeom prst="rect">
            <a:avLst/>
          </a:prstGeom>
          <a:solidFill>
            <a:schemeClr val="tx2">
              <a:lumMod val="75000"/>
            </a:schemeClr>
          </a:solidFill>
        </p:spPr>
        <p:txBody>
          <a:bodyPr wrap="square" rtlCol="0">
            <a:spAutoFit/>
          </a:bodyPr>
          <a:lstStyle/>
          <a:p>
            <a:pPr algn="ctr"/>
            <a:r>
              <a:rPr lang="en-GB" sz="1050" dirty="0">
                <a:solidFill>
                  <a:schemeClr val="bg1"/>
                </a:solidFill>
              </a:rPr>
              <a:t>We are an ambitious and inclusive Trust of schools strengthening our communities through excellent education. </a:t>
            </a:r>
            <a:endParaRPr lang="en-GB" sz="100" b="1" dirty="0">
              <a:solidFill>
                <a:schemeClr val="bg1"/>
              </a:solidFill>
              <a:latin typeface="Calibri Light" panose="020F0302020204030204" pitchFamily="34" charset="0"/>
              <a:cs typeface="Calibri Light" panose="020F0302020204030204" pitchFamily="34" charset="0"/>
            </a:endParaRPr>
          </a:p>
        </p:txBody>
      </p:sp>
      <p:sp>
        <p:nvSpPr>
          <p:cNvPr id="3" name="AutoShape 2" descr="data:image/png;base64,%20iVBORw0KGgoAAAANSUhEUgAAAFoAAABWCAYAAABPaoF5AAAAAXNSR0IArs4c6QAAAARnQU1BAACxjwv8YQUAAAAJcEhZcwAADsMAAA7DAcdvqGQAADuRSURBVHhe3Z0HfJdF8v83vfeEJBAgQAi9N+kdpChgBUVERREUCyBi74oiClIUUeSkKSpFkSbSe+8QCEkgvffe/u/PQ/BsKN7d63+/c3ktu8/u7Ozu7OzMbPvGxuDOnz9/l5+f39L8/Py7s7KyfvT29t5ka2ubVlBQMMzR0XGsvb39O+T1dXd33+Pl5ZWfm5s7Izg4eHJMTMxWJyenmm+//faTa775ZkR5RcWItLQ0ofyfdjY2NiYwMNB4eHh8E9agwbQ5c+YsLCwsdKtbt2692NjY6dBncnZ2dsPi4mJPZ2fnDSUlJcvS09OfpszHFO9DXvuAgIBavr6+O5OSkh6qWbPmApvIyMiHQOwLQGhFRcVlCJzDd13i5ZWVlTF4fzs7uyC+LwJTRH4z4imkXWYQwjZt2NDsheeea5uWnh4AoU1lRaXRv/8tZ/HbTw46G1sbW2Nra2M8PD2jZs6ceahbjx7xpaWlZ8iuiQ+CLmehk1xd4lmkJRIPgTbu0OgCoTNp4aIh6ak2ycnJlXDul3Xq1Bl+8eLFfwDUn8z+APpBzJXl5eUfLl68+LnRo0f/QLx1WFiYD4PzOKM68+zZs3d069r1YWdHx14ibZ9unUyH1s0tjvhfcpVlJcZUlFd9EYVhdh8+aXbsPwKxbU1hcfHq7Tt2TGveosW+rMzMKaGhodMvXLhwEvoU4W50cHAYQXxaWVnZWPwWFxeXfeCIrFevXu/o6OiP3dzcHrSJiIjoAGHaADgSAn8J4HkKjqa+Qgi7lHh7wn74hVSaBNyrwG0D2VeLFi2a8Porr4wqLikxj9w/0rz53ETj5upqyL/S4v8VV15iKoryofiVdtvCKFm5+WbSGzPN59+sM06ODmbOhx9+079//zcRIbdAgz7QaQZ0s8OPhqgnoM9GZvhQ+l6X+IfQyp+8CcSXkLbbFhlbSmIFH/bUUQlhy4jb4W2JlwIIvA1i2l6RMpA64G2QTaVRkZH+apudna0Z3K+ncfP1+d8jspytuv5PBzGMj7+PGdK3mymvrCDFxkReuBDg6elZIg6HJo7Qopy4poE9fbaByKXQxZZvO9FQNMU5ElYqz5aR2UFmZwr2JVHydzbxmfgV5H1Gmourq+swkA0H7iMUQmfSEhH4u8vLyqi0rNLB3sHY0QBaaBH6f89fYeafp0nNwFxGlKOPFRcjI4+j8A5B5HxmcxdgJkKrRwjHQY9Y4ksID5A/Ef8OxW5DzLaAjg2g425miY2mwEUKPI6PB/hLAHsTb0P8c8JSLI6HgTmEXxYVFfUUaZ5Mn+kaa2Bs+Cb2d3NV1MfRR1v/atVqQPi3oIEj4mMyyT8S30Y4Au9D/DOIHQrobcRXQZMj6LznyUsmbbpwvIU2jSThKQDjAFgCEcXd7RD0C0kvxk9gVA5QkZTlsyDyxmR5k4bY2MDJlLOm29/V0Wfj7eVVs0aNGq/y6Uz/n4UWG6DJFuKjoJcP8Y+J1yF/BPRYQSjGfAWmTUIPvinRsR/ALvhuIGwOoT8inEH6F8jvz4m74geTfxcD8qmUIwgSsKEP1apV6wgaObF54wamZvUgzTG162/noEVl3OXLx7EgTkCfPGSuDIQp0OUx4mPIj4MmkgQHoM8EiryHv4P8xqQ3RIQclOgoJbESQlrKEI85XKF0SzxZ3FpRIYGvvDKQWZqDsPyee++P2rDqq1lrFn+cG16vjqkoFaq/p2PuMnltrQ6KBpCjgiRIU2GPV14ZNLRh8SL6iOOU56CiKmcLtdtSaCcK7wCAB5A/9zAqLyLw7wVwKPEcLIxdxP9B2hBWkIcJAynX2t7edniHLl2nBQYGeFwZo7+nQ0zY1K1TpwP2c2to4c2K7zD0eg5CT4dmX8LVtVhRDyTsiBRYxIrxYVbRnyBejwN/Blq1scHwXgyuRAqchJiNifuB4DjE12g0JR6Pj+K7Jd6d+HZGqBaj2phhO+BjX+7p61D+FOU9Ka92XZcDj+XBeUXL/wfdVdzX46z6NWsLsvn4Z/vtnZ3M95u2m5vHTDKODg7m3tGjl0199lkmbekF+hpF/2+ADmL04/S7GmE9ikXgs4i3Bm8B8UOEzfgOsWUURhKphdm2mBBBawaSuY/4KeJDCR0YyS+IN8PfxGpHBngeXH23g61jRICLWYttV4wxTfb1OXBaEyA3N89osUODq3L+M04DnpOba7Kyc/7Ul2KiWu35gxkJvgpMu2T6PJK2FosGlOlEVnu+1xLmQpNbSRNTbiDej7AJnLyM0A8uH2lbu3ZtyZeV8fHxDGzFVpbjbcj8FP8M06EehXJQAgXkvYEYaZSSkqJRrIsGtomLjRk/+a15B+cvWu6fnZV13QSzYVA+X7HKdBo83DzwxLPmUlyCsXX45aLhX3Vwjln6zXem44A7TZs+Q03bvsN+1ytPftqsj01x8R8PNv22bdS4cc+goCC6buMrGkC8UWSNhz5aiodjAtcgbyBp+7DWepD+dk5ODkHlQUSIjV1kZOQ4MqszJcT24vBwKk0HIB45VIfQAyKfQU65EW8Ckhi+s6ZMmRK+8NNPG82cNavBjj0HbXp37Whq1ws1lWV/bHnY2tuZy7EJ5rHnXjMnz10wp86dNzWDg0zHDm3FOlVQ/7qzcXI0M+d+Yn7Yudfk5OTBteLsf/ps0vIK8k1eXoFJzcxCdFSYAb26GS9XR2smXHW2LFYuXLxkln+7yVqMNW3W7OCqVatECxdocJbQF8JaG3HQJRtuDyeujThtYQSDoiZMq/VJ+eOPP95UhJ1Hgeaw+SMQOIy47OnlAP4A0EukORGfRFwbTc8CNx6YNEbxo8z0dONgZ1eJeWMYKMCuQy7CcRu37DBRMbHG2cHRKrFxy06Tkphscfq/7eDOSeMeMC9OHG+eHHefmTj+/p/8UxMeNGPuucME+PlhOVQYV2dnc+ug/qZGjWBZElUIfuvIq2DGX4DZ5hMvFA2gx934O0h7C5AU4q9Bl9MoQpl2j+H7IGLGkVYbhTjPHnNEy8mWcPYOwm8g5jdkTobABSAdCUHb4teRt4TCyax2dhHukoZF5jxPHuDXp3xs7WxNHoPz4469Jq+w0DjBNVI0Ow8cNifPRpjeQdWqIP91VwHBmmDXN2kULk1XlVqlF5hNM+d9aoktbene0q+neRDCaybRvyrI3zqIaRtap04raNKBz5tFA/C9Da3soNEnpJ/m+w5wDIaz7yD+JHE/4LSLt4IZ0EWCqYhEzRntn8qeLgZQG0eyOorJUwucCcr0jXfBS64XknEdLPwzZ+9gjp8+b3bsOwg3O5gmDcONq6uLYbDNim/Xm7Li4uu2Fv7IVUJsWRJq+lUvZX3g4BEze8HnprioxNQLrWVemjzBOLu4VImMP67XnobhCum3Pl0oUyqakCa62TCrRTdb0pzIKyGuzTlXQm3YFWphsg3idiTsS9iUQh8QnwXwV4RSiq6k3UJ4J/5DpkFXvpMQ9LsorGl1bVb4maOsqYCQW3bsMYmpaZbymfrYWNO9Y3uLEN9t3GKS09J+l9CMKsrD4doeRWpje21Cqa58LJyXp88xMegHB+CfnzTeNILzKxB7f+bUx0uXL5/My8s7QFvzRAPCieAdh6iQGNEe0efQ7BBe6dMIb0N0aBaE06edGp6Z+GiAJ5CZQPwr4j0AaAXhl5BWwveDAB8m7wsWNBP51qbS+1BFq57rYkERKzU9w6xYs97YE2/coL4ZcmNvM2xgX3jJxqSjmL5cvd7ivJ878JtM8k6fPmdOnTr7G38SHxERaUpLrpppv+PA8cGCf5jN2/dYfDvyjiHmziEYCGXXt5JVH1moVSecDj2cRQOSt/C9AxGK7DHe1P05YS3SboU+a/BHEcdTCVPIe88W+/llPmRxPM/IxWJpfEZ8IJkyyD8iTVNkMt97SP8E/wrfPpgsL2p6AkPS9bkdew+aiItR1lQdedtNxtHN1bRv3dw0b9rQlMBZX3+3wRTlF/xEMOEuKio2r86YazoPutN0u+ku0/3mu3/pSes17B6zat2m3yW0zL1tu/ZZIqO0vMw0b9LQPDV+jHFCZFVUXNdktNrh7eNTW32GwWQcvEIfvqe+TcTHQA8dBc7hW4uWUZh+S5Hr+xiE18lLhMYv2iKwT5LZg8S2ZLbCHlxE5lsQeAmWxNeYKq6k9yRNS/JlVNQEH3fp0iUpAGTT9W4kVZrPln2NmGDYQ6qb3t2w9xmjBg3CEB/tLIjIqBizZddeY4M4sByE04LmYvRlk52Xb/ILCk0eA/Fzr7QERJFs8V87mWgpSclm2syPTGJauvHx8DBPPjzahDObKkquf19Gm0qXY2KOsJ6IgC65ogHEf550MeBIQGTiiYv3kvcgHD8POKXLimsEjc9olVDIRzkKSdt/0gpSgA4Q1w7CWsqQQi6CAXkRxJcylGwvkui41mz9uZPtfPjISXPo+ClTht7t272zCa0ZYsoLiowdHKezRomUhJRUs3r9ZjMQkQJ+y4Lw8vQwb7/0lBkyoDcm5G/FA82zYAb07vYLK0NcqLx5C5eaH3fuMXYIjTuGDjQjbx9iQFQFdf1O2p+6tay2EQ2IC4kUnhNxTeurylCnKqJbeRWcGlVorw2P8+fPjwwODj6IsB+empr6hr+//w9kpl6+fHlIrVq1xkD03Wlpaf0bNWq0jcLFwL3r6+vb5r777lvPCAL6J87O3ixd+a3JgSsdgY+KuWxefnuWKaHDamN+gdpvMbjZd/iYOXnyjGnWrImphJslZhqHh5nGWCjXdlgW2MW/2BOH0D9u3Wk+/IeWBDameeNw8+KkR64MoGVlXL+zt3ewqVuvXqfQ0NAmrAp13eBIZmZmGCtnP09Pz41w9uKjR48OaN++/UfgfoW8toGBgcHI9ZPQ86Fq1ao9qU2llVQeDcAeQh3U6ih9J6PiSNgJr2sGpyBoN2C84e5vIHwjfJuXX3zRednSpQNF7O+WzDe9enc3FUVFV1pX5TR945jWw+4db46eOmMdD2l/4dcHBQ4QRnhk385+8wUz9sFR4JI1+deduFnK9aa7x5oDR08Yd1dns+Sj98zgG/v8/lYubfmzTaWR99yz5IWXXnKD0Y5Cg1PQSXpMpttOwprUqWPAw/RBixedUOXhJcN19Fcfb3szH9pMWguQhLoWMCdJvwiCHniMBNuNpIWR13XZsmVrSMvne4gmMeEvKfZrh7zdtG0XSjBaewYmKMDfNKpfzzT+la9fr45BiWjD26zbvN1kJKeywPnrK0XaBqVtzJszPzQHjx43DoitSeMfMAMH99emhbHFbv6FR3RdEUbX7gZKsyIrOzsd3MPwpVU0aA5dmkB4EVr06AWhUxmEvcRvwNetX7/+t8B4ER9qi60nzbOWBO1A7aFgLwg+k0KPk6YNJqXHguA90jqPGjWKaHkdppF9BfIHDr2mlL6yEswwm7GdcxEP/j7e5vtlC8yp3RvM6Z3rful3rTd33XqTta+wbfd+c+Z8pDX9/6qzgZgrsV4WfbFSVDeB1QKMj7eXWf/9JrN61Xdm9eq1P/mVK78zx46dtGYR/azC8FuH3W3bsFGjzohRnY96iQbQ5lH02hSYYycgYdCmGXTrQ7puLt0MjWbHxsYCXnkE8QzbXrwog7sOAPMBDobrhlJQouM4wFqkaCAW8d2SUAePc4nnxMXFjWOo/1jeISbORFy0CCeSdWjTkuVxuDV9Ve7nXmw1YthgitiZHAblWxYwaOg/JMCvnWaArIy5C5eYjOwcVtxYHanpZtJL08zQUePM7Q889gt/6wMTzEMTnzdRl2JRI9fePVT7cnNyErG0xkErrfrmktYdOnTmW6JXN5Xu4luU/RbiDyLenMXMPNKrIZ4fUf/nkNi0Tp06T1KgLt9P4LVo2Yp/hjwnDw8PHcj2Jj4Zm/BR4ukogHmQQGc5155z5Dg7ORp/Xx/j6+Vlxt47/NozFDQ6exzYu4dxZ0r7AE89kk1VANfntPhxdXE1bs7OhM7GBVnrBj4PN7ffeNWjFeUVfXHtAYXhKhLi4y/CsfOgQaFoQPIdfOsaxrvQIJV0rUPO4efwrSsIPbRRR35N4ObYYBv2IKMpXvLnOwCkGG8HURHfq/Et+e6KX0E8Fa9V0V607bqnJk+euuKLL6QUrq0Mmf7RcEwuFoc2ev6IPwWr1WNsQhKWRj3jhPykoVW51+eEIyEpxZw+dx6lW/6HM0K4w8NCTVjtmqYsD6a8hjJ0Rnc8MmHClslPPfVibm7uALK74D+mvHbUboOQZyGwNuX6810LrxW1DzCjac8qvg/ZIk909FKK9wZQh7HSltrfkH2Yg8xWg7xAVoQ8ziVdcHYuLi6Z4je+/9CBz4TSEa3+/ojIcoIV97du3sTS9NRTlXP9TjiCgwJMX+zqgf17mgH9elzTK79eaG3s9T+vBzsaEthlaiBx3sQLELOySz0gsgieQ1xi1o14HqHsah/6oM2ULMrZ7qFxXby8vHpQWNcNND2k+HR8/jlprm5ubjcBfBffC1CeN0DwBOzqA1RpQ9qfttI6k8POvR4n4mqh8u843WitYHFzPV5t+zMOoI8Vl2JijsPNx2hfHjS5gbSnEJ8T+H4Iekk2L4dmOuB+nLx3CW+HVk1Jb8j3Pq123uMjCuP7MRK0jpWI6AExtfOkc8QSlpQPgcTaVIqKipoEnBd5M0Rhwj9j1P95Rx9tA/z9axC8Da2cILAOQrbgd0Cf4dBGYuIfELcWabcSXw2NjkEr6bhkYGbousHzRHTXVycEMc7OzvMBHkLhrgB/QKjl5HMU2IGYmcsAvA6cT+3atV+A0Nq9sxrzd3bqo6+PT6j6TN9dtFlE8ioIq40lHQX6I0ZmENaHZtpkWkR8N5LgDQYlQTSWeRcNoj4QtD6Z7SDm1wC+SNoCEG3Au+FlTz9EBWtYfocCF8vyPApW1ob3Xxek/2NOfYQ7D8bExFzmM1s0gEZvQrMX0GG6qhtNuBUi7wRWZp7M4fuLioqqw5hNoXGMNkHSASiFmDps1NVT3fiXMtSpSjYFVZEP6TqJyYHYfoQ6wskARifif3vRIYedLUNb70Z0RVd3X/KJFxB64bWElcLTZpwH9JHRUATd/KGbDmzTr95U2h0YGHjA1dV1j24qYVG8hAi5D4U3FDMuw9vbezecvgTYgawID/v6+gZgd7e1YXRw4MT97eh95RxU09XhyqZSF91UQhxIbB6GLlNgtncxIr6CVjXPnDkzkPVGB/KX5OTkjCN9HsrwBOGVm0qRkZFrQXiBQjox6E68BoTXZog2uHsRP0d4BH8jeZbQJ2wBbOe3Xn89d9GiRcNlUSxf8L657Q4WlcUlgPybDkOgsqL8z23HXzkRRl57HX/J6VlFAdbZVXNSxe0dzKLlq8x9T79uHSKPefDBOU89/XRduHQvuUeo5za4VQX0sErXMtqStpswibTBpGVD0zXEe+ObyOqQ8e3LqOwm7glgcxBEAZjAt46z7JgqB4jXAK4FeToF16qka4cbbjjjoNvsKIt3535q9u7YZxITU0xCQvK/5TN034KluC229PU6nR1WQmDt2v0ezmv7FBMfF2/iWeTEJ6daPiEp1Wzbtd/MXPiFcYTIKLr8Vi1bHqDv2mTTqwfdRQyj36EQU9fnCmmCroFpKa4bXo2JV4eTt0I+2dVdtYR2QbHdQoF5xCchNnYgxD8FOBtR8gii5C4KPcn3aCqMQIScogLd/H+a2bB89gcf3PLRvHkW92lZW7d2CFr6r++6/eTgJi1aOrVrbe4cOsiEhf35LVUR+ezZC+bLVd+b/UeOMVDZVTnX51in/ZObcZqhkZfjTGFhMckVFU9MnGg79uGHdyEKurOSfh1aPYnXBpJ2Nj+BPutg1OnQ5jXiHWDMO6BhHQisXb7xlFukJfh4CKytPIkMXXbM47smAHqzEi9FCDJ/vJ4PaINYT7p0kykJ5CEJCQn+b0+b1n/71q21MOitBYeoVVk18bX38PO4nL6vxPT/ldyf5wmHljddIfb7bzxv2rRuYSpKfl8kaZtz954DZtKLb5r9x05am1e0+yf8f1aXnOBFaCtPcYV45Kvp279/zFOTJ28KCAzMKi4u1lM27df746OglXbz9OQtl3TtdwTyrfvkl7BCtLKuTTweVJk2mB46fF1BoQcYpbkk6t6YLj7qZHcB/nP8OyBbTnrjI0eO1G3duvUE0t4H/qbg4ODoxMTE5Xv37Ml9+aWXDqEoevj5+dU6dfKk9mUr27Rt2xtb8BTK4mznLl16i0WOHTu2P7hGjZCaISENYqKjT2TgWrRs2bG4pCT/0MGDurTdJj8/v54u2Qzu3d0smjvd+MHlv74aoGsGCYnJZtTDk8yPe/YbD1dX4+XtHVVeVna4cePGzSBUAPUetHNwsG/YsGHb1JSUS+cjIs61btOmI0ziuW3r1u/rh4fXx0Budvrs2b2F+fkFTZs1a19YUJB5/vz5tS+98kqDbt27t0DxDSsoKBADHIJrn6H906HBbpogsTkS2gwh71m+p5C/18nJ6VvoEwUnD4K+H5E+xgbbsDeAjfGDydRNyEtkaKtUjzfXkt6CtI7EVxKKk7VzdRAxsglC63aON3GdugTC/b0J9yJ+zkKoW8izdXd3X4jd2YMynZlSMuRtIehQezu7c5TbB5f0JK06jVtJXV6lZWV3JCYkfN+1Y8f2sNddeDPjlanmkTGjrlyMqZritNXaeZs+e4F57s33EVf6tv1034EDh/z9/dWXzeC8hOi7iXgJ8e+Zzs0o35F6V/KdTrt0De4Q8S3k3QJaL+I6ZA3gu6/6Qp/Owp13qk7av4B4H6Id8YvAq6dX2ozTLYLdxKX4QmDaL4lrn+MuvtdS3xHNtEQStfoLJtQIpZPmhXcjnkZ6BWE1fB4I0/DBeD2Pk7J0A06WSCYdog2lQYSVmDfpENBXPjMzM5F0W+K1IH4OnJFbWlISCJwT32l0yA0uCEDsZPFdWFxUVKtGjRqVr7766lcuzs6ZkpdzFy41FyKjfnE3zwYlderMefPhomUaC+Pu4ZHy3syZ3zCbysEdAt4ycGaqDXx7QVTVpRv5NfjOp10ZxGuR70CbksjzJO5PXhblymhzMN9I6IpUqpNo1QxXnyUuqpOeg5e97Ie3gz6Ck7jwJT2DMB9fA6LrXkyiLVx5DKBujGQHEnXZ/FP8NOJLyPuS0I2R7UthXTdYHBsb2xyE8cRPM9p6FDOZUJdwugI7jDBY6cIBB7xCZRHEy+rXr9+I8AX8U6TdXYVjJaO9i/o1S97newSauiEdbzh85MjFNWvXniMiXrgYbWbOX4TouLLZpDQdCkyf84m5HJ+k7wpXd/eXBw0atAzidGOq6zhOFtICwHUrfxHxr4i7E2pbWMvkpUztJvRRjCDz9Sva8TTfM8jTBptmdRDfej2s7YmX6dd5fF4VDSQqJvJ9L/DSXyv53gvcw4Sz8XfRl/rkSVqckB2tSx7qgR4rOhLK5CsmU/rA6ed5xMXJup6gVZJgZeaRVCmbW/pLcA58611HMXHNc11P0KjKdFBcXFJCR8SeuuOnMjrkFA7BS2RhVdnbJsTHu0x68smHENt63G6++WyO6durm0XplWvWmXvGTzawnkH2p02fOfPTAD+/Ejpu4Vc7CLV9eVWLittkmqkd1hUBfAH1OlTBStHzWemk9lzFAZHV12LaI7xX+yJl4Uy+4IXf6ovy8FZflAe81Re+7a1NJTJPI1e1WaQT7zl4XWvqkZWVpfdxutj3KoW2wX0z4BZrU4ly2mjSS67RTEHdYDoD7Z6hXCaw7xDXDXhxqN562Pv4+LwB53wJ3GoarcMDP6bzW8A1JF+/oKB7fttZdb4BjiSU6oshNWuOvG/MGNmxuYWFRebNmR+Z3Oxsk5acYnEz+ESZxNH3318aGBAwQWX4Pgu82hgNzrmEkqG9gH2bsID6Xqd9mwnfpS9v0H5vTFVtrHXB30vZhYQyYZ+FyFnMLrXxDsrcXdUX1yoarAD/GuB0tuqvvhA2oF/jmVXaJ9pWrVq1NygXLxprU0lmyUDJJBqp6wWbyJxEgdksvffx7QHSukIIt+xIT0+XqXeJcjrO+gg/ErGjaXcj5VpRTvfP9uN1NDYOuCxwlGAG+tIJHZtpENSpaBp8hLwfaLA2Zr4kbTzyXTK/CeWS4eKeffr0GXvb7bcjku2sOx+fLv3aLFi8whw5ccq6nvDQuHHVevfpo6O2hhcuXJAM7U9HQ8B3A+1ZTyhR9T51H+TbGz1Qi3K6A74rOTlZ+zaxzOoU6lxAmk6eZV0NwrcErgbK/Ahpj+LH0qZsYLJEA8IPoNlbhD3xF1l+H6XMj8QHwbS6/vwIffak7paUS5MyjOAjD67UrUetcC6DVPagNplkN1KmQnfKtImkn47QRrbeQp+jId4QrjrxeODzictI12lNjHDgdY3hLN6GyhuSr+VpCoQIBUbTVfilDEUYyewsBq4RadrAOp+dnV2HRZPLLbfdthVTLU1Poqd98JGZtWCRZX1gXaQMHTbsR/Dq4qGuQ1ygbB7f2onUUVwsoR7yqC/RlCln8HRNSwr/MgzSkDRN+Qj6IoVXnbgGS2sJLaslIvTCIQic1k9HEOryvvqSTJ4UYG28xIOOALUKrEnc6gswenyldmgbw/phlJF6bxEXF3fniRMnAuPj40/gt+zbt8+TtEn6qQlg+oLAUZo4LS1tusqx2NmZmpp64fjx4yFwxfCUlJR8uGrSnj17XEg/zEjGCA4OeE2y89KlS3XPnj3blpHOwb9/6NAhV8Kl1JVIvXWpq5PgMDmlHE1UVFQ5eNYr3qt797mebm6VLo6Olvfx8Kh8YPToZcqjPcupw7L7IiIiRmFRVILzrlOnTgWB/yh4t+/atcsjKSnpCcGdO3dOdzDcVBdlp6kcfdlOXRGnT5+uTf230ZcC+jKZNjqQrk18bZEacEwXDaBJGHW1Zw2RiXL84Ntvv3WlzsX4FOEAr+52VILnQZXTgkV2o95a6HCxC6Mg820LeVJOup10gTQd4ej2jVaJy0jTk66OcIGmpkZftqVMwX2kSdvXI19PM6QgdeKgvZIjpOsnGHQuqXfU4hhZORIzmroaSJmQIqz2XyS7NY21JdkTRjjRsX37XqTLJpfGXn/g2LEtzo6OsjC2kiTu1QOeKLwutXSiHnHoVuIO+O58n0dMHSXsh9fZpy5tyrbWDa1NVfVrEDR7ZUHo0bxmii4QqS+34fViTfsbskqUppMWzdCW+P18i9P1mycy/XQw0J14I6lNPTn2YRodpBGyixsx0pfofCJxvTO0VeOIB5PWiKkswmg6dEBGpSAeIonXx3sDd4JGaoB0VqZfr4kmLuO+Eth9lKtNvqbaaby0fHPKZCE/ZQJqaR8oOEJXfHtgT1MmiXiLgICA8mHDhi2g/hQnF5e4Ybff/rGfj4+ePbXHZ0AwmWg6oJC9q2M3vYnUFL9EXiIwYg577GXJUg1AE7yePqgd7cjTYEeSJ7HjQ5njhBIJuuolsaPZ2Qk4WWG6kK4DEOmjM6RJ5DaHFtmkn8NLKQaCYw9xPbLqoN/kkJ23FTl5lE4eRf6MovPPUehegLW6yyd9O8j0wygjUCYiSgj5knVa+czk+1H8dvBoyzWBQZM9/QL+NTc3N52jyVwTp71M5XpcIzs7hLoHM6hdwT+fNL2hXgJcNDjO0w69PvganPfw3Zfp6vrq66+/8NSUKVMfHjdu3Msvv/wqmr6t4MjvT3u0JG4DXs3M/fhjfI8mfIY67ieuN5O54Nc974+B11ttMUn1qrq0+ptBm/TQZwv1riMviW+tLLUeeA09E0KojX0RUw/w3wHPctLEQFqN6kLNQrwu2iyh3gTS9aKtgQ2yVy+HdHwu4llKjQwJdE1xPSaXuKhGIf3ekuxCKRCJCSkNKT8pNd0PdiFPlksqPgt8tcGnGXOeuJRiIHAXCCliU5s0KT7dE9FM0ZsQLf2lZCVStBEjhSXFWEheLG3y59vHwckpVveIYQwdJ+lYP47y+p0jvdw9TZa4UW/+ripoa4OMun7qS1VdsvOv9kW/h3RVQf9eX/TMTVaB+iLRGkB6pNKAqwUurRJT1E/S3WhDDOnqi/avVW+6LivozYq4YhJxmXE6Df+GAtuIP413xgbW6yvJx4koBx2xa4mpy9Y74bTPiOvpRRM0/5vk+aocFXxN2jI44kPSylmFaUDvJO8Wpu+7cHEGcf0cg6aeOPpB4LoJjlCWzExmxjvENZtepiMllJlemJ/fkzqHE9ePt8jun0U7jlHfs8CKIxsxi6YQFxNMoA7t0ehQQ88cXARHmX74yXXq1NFNIsnjWfhdxLV/8QBxvRK2bGy+hVcvh5fB+R8SFooGtEc3lTRLdItA1oekgGa7rsyNJexOXx6mf9r7mG2DNlWlDSk4gMzNAF0i1HQpJNxInqZVe/x3wKRT6CHSpdj0WxW3Aq/Dgm/JD8T3JH+fKiQu21irLzW+G74j6YvJF5ffjD+Pl/LQZnow6avI1x7LbeDUCY9+p2gsccnO7/F6FiCG2Eh6IfA30QZx3ybSBpOn38rQ7qPMVCk7KXTNQj251pnoOsqpLzeQv5o0Efhh8g8RbidPRPMkrgufAZTX6ZLapxsC2nDSSlmvIdRePU1eCozM48GkRYJfu5VS1GISbZBJ2Wow1jO4J7TWlKDXjRv9eoqIK8WhjRIdOuqHUrSklJzV6YGmo+7n6WcULgKvhlUDmRSWcMgeLmPk44hrMRBA3kXq0EUbyXRNU+0AqjF6URaL10Gwdv6kraXc6gGvZa5kdQ3iXuTpNqvaqm8dHqcRSqHpRr1+EEAKR+LI6gtefSmijNUXvDfweqetvkgZZ/GdQFx1actAdXmQroeOyXxrQ0icqOdtooHEVgA4JdNF3LqEEisarOqEEjnqswtxvZrVekGnD2HMPF2KjJLoOE9Cb22wkCCtvZwGSvjr0ZCUmxuaXqbcGPw3LCelleNIk0m4mMqlCOcDp3cw/UAcgtdDdD1CmkqaOlFSv359NU77Ki+AR5cD1TBx43am+wOE2rcdVQUn004LqZuBXYTfAUw+okl3uaWkX6NjUl4HqP88fh1TtB3t1gXxHvRFZmNryiyh/tfJ1z25dZTxwKZuR3w8aauoSwsxDYBmoMzWxwnnka8tUm2kiWjaOpZYmMpiR4uXXNGAb200PUMdumEri0Tbxrto6yhgtJ1wL/hrg6cJMBd04/81gPQjHzoA0AaLtgG18aJQqybr18Gq4taGE6HetwhWmyhkWeXELeIAbcJIPFjnT8Bpg0Vx4XHkW0vnEkJtUImrtfpS/bTJXouOUjhYHHJ1Q8hqh+DAo6N75ekA3sJBvr61vas8a0OIPNVn/dIZnRd+C0cVjNqoMtfsi0LyRA8dVV2zL1XwV+tSXxRXmvD9cnOLDOsnM319fZcWFBT89JOZJGv/9jc/menp6ZnP4mFGjRo1JrOa2kZ+COV6UklnRvxTFNXzly9fXtCgQQOdPXrWrVs3jNXTayyhn2dVFk7HPcCnZbPknTZpPmYG9Dpz5kxPVlWN+vbpsyotPX1CmzZt5rBCy0ch7gwKChpI/E3qehicOn1OZEZtJb4Z7r0L/NquvT04ONjm6OHDIx2dnRezKpxAfesGDBiwinLptHkISl0KdwZmYU/6cYj+5JL+LuWeos0/MEC1+e5Hne3w/6Bf2tadA9wB6nKnL9ZPZtKXycA1BI8neRvo01JWj1P1k5nA96E/7UmvRX07WUFe+clMOFqXQL6h8Pjc3Nz3KKQdOR1rSePOofKlEHAm01aEaUDHmtLph8nXPbTbIZr2RnQF4TgdehZCa2dOdrSOeHQzXqfmr1BuGgTZSH7l7t27X2SJemPc5ct379ixoyw5MdE/IzOzFBZ28KJ1DGomQY6zi8uGUaNHx918882jGXxdlP+KvA/AJ5l5L2mdYIy3d+7cOXvme+9pr3lEUmKiO/auH4TQTdhi8Dj7BwSk3tCxo129sDDZxguGDh36GgNVGwK3ZWU8Ni429vm9+/a90bp167NNmjR5lTafYVa9gAk5Efjb+dZJkjhUC5Dn6fP74BaziOslUgeS9xR0eAEa7KesjgajsWqGREZG6jL6aLvHH39cdzliQVoEsBSAQtm32jCSgkgGqaa0FFgOBFKeVkSatrFVMNrRSwWHrqpKrknUJINLNq2nn59f9N69e+2PHjly+5rVq+u/9tprnTesWzf08KGD/nHxcX6ZOTku2G5uRaWlLtk5OQbuccnNzvaGS9ru27OnZ0pqqm9Bfv7lFi1b5lCHrJtccGZu3rSp1cqVK/u//+673S/FxHTNSE/3zi8ocM3KzTVFJSVOyCC3nLw8p9SUFJ/TJ054b9m8ufWPP/zQDYZqCB63+ISE/THR0R2enjKl5xdffNGbvKb2jo4N6G8ajJEIQbVStfpCndqY0s7iJQiqExXZ51KGWg0GEpf4SCJde9ZSnKnQSna8DmiLLdGhDSEPD4/lcO09MMIPcLfMunQ6eou/v/9YkLxNXh+4Yz9Tinbmvsd0mAQ3bGEEa9Fo7Q/o94QW0ojn4JZPGNUdpDkC1/quESMWATNi44YNeXn5+e56AodAN3TEhDdoYOo3aGiqh9QyXp6e1mMhCGPOnTlljh4+ZD3I1xuT0Nq1zX0PPJAx4q67bg8JCUlatHDh5g/nzQs+ceqUBKlktmnesqVp3ryVCa5e3XqYRDtNQny8OR9x1pw9e8YUFxVJyZhS6nB0cCjo1auXa2FxcfKeXbucKe+leiBsKZye27dfP28/f/93Bg8e/DZicBuD74roCEdcWr+2C22a0D83ZvsGwmUZGRlPBwQEWKIDkdIe0VSH720SHaGhodav7a6GqD9txACoFZEWK1JcemCvTaUT5PWEiBrRL/nWBRHZo9ZGDGlazKRT6X462JjpXOfw4cPJX61Y0WP92rVasdVGczmhLfTrtSasfrjpN2Cw6dazp6kWGGTc3T2Mi6ursa+6fF5SXGQRKToy0iz8+EPzw/p1prCoUK+2SgcNHLjXPygof8Xy5T2px1mD1a17D/PIYxNNMwjt6eFp/WIBbTRlpWWmsLDA5OXlMnipZteObWbt2jXm9MkTJic725RAcP3eiKO9vfXq0olJqgenebraQDtcnJzynJ2cIoYMGxbz6IQJu2E07T0fpI2ih9YaMgC24cW1LUBxAK/nb/341mpRm25aQzQUobWB9AP+DQipFVVr4i8S16a1Vm7fk6bfUdLlkDoUHka+ZNaTcO0kOFpT7GW4+Ox8XFlJyZSLUVF3r1m1qgR56kBLbBwcHU1YvTDToVMXc/OwW02rtu10oqzFuNUhcFoEvuqo1/J6/FNKp1d+udy8O+0Nk5gQb5C/Vh4zzHhA1CcmTTEPjX+UAfSwLr7Q7iosV5yFB6IrVB3KP3XyuFn19Vdm+7YtJvJ8BINYZD00fSCkgWni7mVWJV8yx3MyTGIJg0vZ0pLS8gEDB342e+7cAZTXQyH9ptIneImVl/Aips4O50AL/QjYu8S1RaFVtE5vhtgkJCQEoF31W0Da7HmFRu0jnAGw3jw/CzF1FCRtLcJehEA/kv55rVq13sRK0O2mmosXL16K/OscHxd3Q1R0tE7TXWTVi0M7dukK9w4yXbv3REQ0oqPW7VRyr89RtzUoW37YaJ6Z9IRJSrzy5tvVzdW88fYMc9fIey0CUqeVfj1OP/Hn6Ghr4uMTzScfzTMfzv3AFDNwU+q1MM/UbWYySkvMkdx0swaCr0iMMSVw+cABAw5/vWpVL0TH09T3IPVpO0ELN/3k6I+g/ZBQjNoKP5ZvyXBdr3gGabTCbty4cboso1MIrYh0OqKNkRJEQBod9MK72trbJ3q4u1c4u7rWgMNyC/LyctatXeu/adOmmz+eP7/Fss8/b3fh4sW2yCl/ezs7B28fH9N/4GDz/Cuvm3sfGGu6dOthfPz8kLfFf4kgV53KhDdsZPz8/M13q7+xCPvoExMRF0/+ZjZcj9PWsn4sICDA2xQVl5oN6783hQUFprNvoGnnFYARbUxDN2/j7eBk1qbEmgKYw9XFpQxzMal2aKiO5BIw3yqZxQGgy4bxsqGTLCGtIXTDX9u8WmVqxVxMfm1t/Iv9deHjfthe06KXm5vbiIgzZwIh7JL0jIzFw4cP/wCCfp6dnd1swvjx7/hXqza0ory8Bd+mWAekYPT29DKYT6Z7zz5m2O13mLosIKnAIsSvp/O/4qTcjqEcB/XpbnH5rHkfm3vuvd+aIf+qc3ZxNN9/+52ZMO5Bo9+HmhLWwkwKbWqKKsoteb0/K9Xcf2qnSYNBMD0NhNWGRwQGw7dvTJt2D0oz/eMFC8aMHz++HzP8aRTm440bN96GflkLTaNYGQ6Evh8Rf+g3m0oI/EsbN27sN+Odd1rb2du3yIRNEQm5xGsWFRc7OqB8RDh5EbJBo8amfYeOpkPnLqZTl24mMCjIshRE4P+kE6EPHdhvhvTvZRH6/dkfmlH3jaGef30Q/wqhdUvqap/lEQcG3VPGkjMB68I+MDg4COV8Zvyjjx6555571mVmZv5yUwmlEkFEt9fD4eh87NNL2LuNzp492+bI4cP2ly5dqgbH1qMSR737k3XQqk0788jjE82i5V+bj/+xzLz81jvmljuGW+KBUf2PE/m/7SCYueW2O8wLiMKuiEFMN4OFpQx7TMJaCYmJ1aGV7cXIyKbQri301B65tpIbQ7diGO+cPYSNwTpYgYFeDzZfhH04Oerixa2MWBch69i5q2ncrDm2aQ1EQ31LVnp6eVkKStYEyyVLuUnG/V2dZLr6Pnnqc5ZeyM/PMxFnz2KfnzOxsZfN5Zho8/13awyrXkzHk8dgXv2iWmRYWFgwNP0Yjv/AFotD5skZErTbFq3FBoZ6oH4DSVPkvoceNi++Ps3c9yBKDcshoFq1K6YZrgTEmkIa8b+7k9gQU0mE+fj4woBdzH1jHjKvvP6GefmNt4yjk5M1k1kshcDN+t3tXVU0jYeRX9JvKr0KQSNY7bzElDiPIlxIPFArKDnJwAoUzhVxUPmTXSp/VV79f/PUedVZ9dv/Dsxf8lfw/JkTG11hvCv9Fg3kRBO9Zy3XnUCAtNoN8PcPCfH3XxQUFLQZBfmSk4tLgmhsHxMTU4SW/G7U3XcPbdaixWMsv1/ZsGFDpoWIgls2bTQJcXH/dbkrwly+dMkK1U2t8jRV/53ZJO48feqEhecq8X7PiemOHTls5s+b+0s6qG6KZWakIz5RjhgK27ZuzXv6hRe2MjBJa779tt3atWvHYXvPszmwf//Wt996q8OaNWu0X6Afy7MQawTlZD79t4l81elwA4VtxTWV/92nzHJXRaT+wM2kOk2uaXXYWNx7jfqglwZNTgN/lV7FZWVJ940aVfrk5MnnbdydnbVyeVPLXV3sVoX/V93VwbccHfpP6AZhEGGEeVKdptcktH6r74+43kJU5RTVqzINALgrnBwcnrapWaNGUkpSUqB/cE3Tvu8Q4+ruTQf+b3DwVacO6oVJYV6uKcjNtr5d3b2Mi7t2aEXzf43g+jGUhKgIc2jr96a0uNBMZvn9e4ROLS4yTdp0Mo3b97AU4q9dGeuGMpbtV53al5WeYo7v2mTycjIwid3SROiS5MREh7pNWpkug4YbJ2f9ZaD/O4RWo4sK8k3Esb0m4sgeGq4zYmM8vH1NwzZdTHiLDrTZ5Q+JfTVH/KhtuquPhOwdHE1MxAmz/btlprQwH0I3vwahC02rzv1M256DLEKrLsnkq06ELpWcrxJDCtXmA5tXm7ios1hpTpU2rk5O3yLrbnJydTPBtcOtLcb/xJT8TzkRuiAv28RHnbtiYlU1jWQ6ZW9CwhrDMe5/2GaJBeWKfRyAkzQVmcogSn52hkm6fNGS95N/JToOZKWY+0/vMemlxSYgqIbxDQyx2uDh5WPCW97AjHC0xG0Jawjto+dkpprLDJwYtaSo0CReirS2fDEqtthMf+edTz94//37k5KTLVn1B1Lov+asNsEl2PgpI0eN2mNbUeH++ZIl7VgDeP3eVP61E2EFJS9cOhq6qtbEffrJOO1lTITIEyF2MYRytXcwezOSzZgze0xmeakpRzRoy1bOwdHJ3PfYVFO9dljWxehLB91dnWv4eXs23Lx2ZcXerRt0oGvZ1SWUCQ4KNo8/8cRnepVVuGH9+ovPPvNMkoeHRzNMFJe8vLxsOMnGzd3dk0UJC53CAg9PT/1Gh31WZmYaXE+fXd0xC7PghAp3d3cvRrqUjueR58aCxikvF2EKI7GK1GOdfFaO+ZiO+rm3Ssppt8tZeEjPY2VZKvzgKs/JycmmXg8nJycX1cVUtBf+wqKi9Lp16rz/xVdf6RWX/9133rn5XETEvbQ5QO1FoZf4+PgElJSWFvGd6+7m5oEMdsgnz8nGxs7d1dWzpKS0MLuoMN/Tw8MLatjlZ2Wnl1ZWehYUF/k5VFSaR0MbQ+hmptzB3pxCti5OiDRfJ0abcmYBhMsPDAw0RcXFBfQn5ssvv6xeIyTkUnl5wb2Ojm6DKyttnv7HwoUnPpo/v463h0eQvbNzcXRU1JYPZs+u1btPn1bavetDR+pnZmXdfvTYsc2xUVEXmrZoMY4+5584evTTemFhXf0CAgbKFkxPT09o27btjOzs7B+2b9++5Mb+/SdirfifOXlybjV//9DAkJARGRkZayMjIg60btdOlxbt1q5e/UKvvn1v8/bxGXr69OmXdQ4f1qDBIxDj0Knjx79r0bLlCEhe98yZM7NoR0C9evUmpaSkLDq0b9/2/oMGzSgpKYk9tH///HY33NCjWbNmoRBUd0H0Mzs3nzx5MvfHjRuXde/d+2EXF5fmmzdseLRpy5Ztg4OD70tMTFyanJBwtknz5mMrCgtLT+/Y/Vlo82YdvYMDB14+fe7D9IyM+I69e761ce33+bPmzq5Fu7wmhTYzQ4NCzbL0WPN17AUTXZRnnBEv7m4e5v4xD5zGxHusVbt2w+vUqdOaRZ2uxDEhbHVjSj9spYPbHnFxcc3379nzcaPGjf2aNGs21NnZeQ0Dcwqz1P4MHFYTTq7bvWvXNM9Bgy5CLD0CKujXr18kcR1WVrZs2TKWzkRDbNnbGbfeeus5kOpWUEmnTp2iioqKHPHlECBl2LBhF5KTk4XDfsCAAWcTEhIywGHbpk2baBpnz5K0nHozBw4cGJmWlpaj2QAO/eZFEXm2TZo0SRkxYsS52NhYzfD8vn37ngdfe7g1HBv/C+rMZADCIPw+cKgduXS2EriIpKSkEO0egiOJGXQR/EWmpKyoZevWEUz9epVI7Aa1wmId7WyjbV0dyo/XCCpGpJSxcjDr0+LM1ykx5nxxvrUK9UZvVa9ePW7co49mgvsyTHAuPj4+HfxBtFV/clCiX5cjdWCr9/P9GQTHVq1aRcKMFcC1YJbr5dkZW6ab/miCfo8+FEJ1B2AdSKYCMD81NXU3aX4sJRuT9gictqc2jpVUCvna1P6I/DGUWQHS/sDrxn5NiKK/3PAc+foha/1+clloaGhIZmbmfNLfAq436fEM2gHw6sztdjh8aVZW1hOg17WyBuCMCwkJ6QT8QuDPkJafnZXVlUaPRezMQsT0p2M7BAfMeso1BJ/uDfYmHk5aF/CtpZ7ny+1sZrGi2FFuZ+dbt0H9cAcft0fK3By3BQH3446dSwMCA/0KUYBH8jLMufxs/dZSSV5e/g+TJk3av2btWm8YbiSz7TH6qB/kTmdJHQKjvAfjvQJNepF2ARrq5+i3056hMK7oMT4sLMzPzc2tuZ+fX4Ku7U5lVPQLsTomF4fqFo5OCDRaumCt66faRVKebhTp8VAxI1jEiApON3l0N0RKwPrZdb51UqM7dVKwukWvX/LVUzod5MqS0E+y6ymabgopTz+0ohdT0lVupAu3HpnqLrJ0WIFwE5de0/1A3SRS3bq9pDYqrmMl/eqkpJNWuHoHo1tJP/WFuMrrorzVF6a/8wezZoXPnjXrZqa37s3JfDtw0803n5ryzDP5MEcSM0zFdUH/al9030800a+pqb0qp3ZoBuvHZOzVF/JJshUNdO24xDY8PFxvOCJ9fX2n0rmLVPgpcuUmRksn4nMI9cdtnqHwPhTU+8i/qYySm8qBqDsjORzuWUz+eeCeAEcOaTMB0e/hjRAc3GAHd06lvP4C6EbwPwpnekVFRc0iHkb6fdS1jPLbBEe5dGaY8E+mbLslS5a8rQ6B9xHy9lF2FfgfJD9ccMQboBSfqV+/vs49oxAZz8BxUXDzQrh/EL4bs2w25XMFxyzaTblZKN0X+t94o21Wbu5WXVEY/+ijlyY9/fT4xcuWfQ+RH4AziyMiIt4Dv06871ZfwOEqGtDmr+jzJto/Du/DbJ1FWj3qGgP+xZTZAo6p9CkxPDx82v8D0rn0Tlfark0AAAAASUVORK5CYII="/>
          <p:cNvSpPr>
            <a:spLocks noChangeAspect="1" noChangeArrowheads="1"/>
          </p:cNvSpPr>
          <p:nvPr/>
        </p:nvSpPr>
        <p:spPr bwMode="auto">
          <a:xfrm>
            <a:off x="8963929" y="5152135"/>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53" name="Picture 52"/>
          <p:cNvPicPr>
            <a:picLocks noChangeAspect="1"/>
          </p:cNvPicPr>
          <p:nvPr/>
        </p:nvPicPr>
        <p:blipFill>
          <a:blip r:embed="rId3"/>
          <a:stretch>
            <a:fillRect/>
          </a:stretch>
        </p:blipFill>
        <p:spPr>
          <a:xfrm>
            <a:off x="6813995" y="8633335"/>
            <a:ext cx="493229" cy="533006"/>
          </a:xfrm>
          <a:prstGeom prst="rect">
            <a:avLst/>
          </a:prstGeom>
        </p:spPr>
      </p:pic>
      <p:pic>
        <p:nvPicPr>
          <p:cNvPr id="55" name="Picture 54"/>
          <p:cNvPicPr>
            <a:picLocks noChangeAspect="1"/>
          </p:cNvPicPr>
          <p:nvPr/>
        </p:nvPicPr>
        <p:blipFill>
          <a:blip r:embed="rId4"/>
          <a:stretch>
            <a:fillRect/>
          </a:stretch>
        </p:blipFill>
        <p:spPr>
          <a:xfrm>
            <a:off x="7521613" y="8637803"/>
            <a:ext cx="659392" cy="536714"/>
          </a:xfrm>
          <a:prstGeom prst="rect">
            <a:avLst/>
          </a:prstGeom>
        </p:spPr>
      </p:pic>
      <p:pic>
        <p:nvPicPr>
          <p:cNvPr id="56" name="Picture 55"/>
          <p:cNvPicPr>
            <a:picLocks noChangeAspect="1"/>
          </p:cNvPicPr>
          <p:nvPr/>
        </p:nvPicPr>
        <p:blipFill>
          <a:blip r:embed="rId5"/>
          <a:stretch>
            <a:fillRect/>
          </a:stretch>
        </p:blipFill>
        <p:spPr>
          <a:xfrm>
            <a:off x="8413300" y="8625374"/>
            <a:ext cx="529927" cy="540967"/>
          </a:xfrm>
          <a:prstGeom prst="rect">
            <a:avLst/>
          </a:prstGeom>
        </p:spPr>
      </p:pic>
      <p:pic>
        <p:nvPicPr>
          <p:cNvPr id="2" name="Picture 18">
            <a:extLst>
              <a:ext uri="{FF2B5EF4-FFF2-40B4-BE49-F238E27FC236}">
                <a16:creationId xmlns:a16="http://schemas.microsoft.com/office/drawing/2014/main" id="{2ED4CEB2-2702-6669-F12B-90BB835A567D}"/>
              </a:ext>
            </a:extLst>
          </p:cNvPr>
          <p:cNvPicPr>
            <a:picLocks noChangeAspect="1"/>
          </p:cNvPicPr>
          <p:nvPr/>
        </p:nvPicPr>
        <p:blipFill>
          <a:blip r:embed="rId6"/>
          <a:stretch>
            <a:fillRect/>
          </a:stretch>
        </p:blipFill>
        <p:spPr>
          <a:xfrm>
            <a:off x="11153131" y="8732808"/>
            <a:ext cx="536415" cy="433533"/>
          </a:xfrm>
          <a:prstGeom prst="rect">
            <a:avLst/>
          </a:prstGeom>
        </p:spPr>
      </p:pic>
      <p:pic>
        <p:nvPicPr>
          <p:cNvPr id="19" name="Picture 20">
            <a:extLst>
              <a:ext uri="{FF2B5EF4-FFF2-40B4-BE49-F238E27FC236}">
                <a16:creationId xmlns:a16="http://schemas.microsoft.com/office/drawing/2014/main" id="{A444A1D0-3C28-ABEB-027A-6AC51D492B96}"/>
              </a:ext>
            </a:extLst>
          </p:cNvPr>
          <p:cNvPicPr>
            <a:picLocks noChangeAspect="1"/>
          </p:cNvPicPr>
          <p:nvPr/>
        </p:nvPicPr>
        <p:blipFill>
          <a:blip r:embed="rId7"/>
          <a:stretch>
            <a:fillRect/>
          </a:stretch>
        </p:blipFill>
        <p:spPr>
          <a:xfrm>
            <a:off x="10315697" y="8646129"/>
            <a:ext cx="518041" cy="484596"/>
          </a:xfrm>
          <a:prstGeom prst="rect">
            <a:avLst/>
          </a:prstGeom>
        </p:spPr>
      </p:pic>
      <p:pic>
        <p:nvPicPr>
          <p:cNvPr id="21" name="Picture 23">
            <a:extLst>
              <a:ext uri="{FF2B5EF4-FFF2-40B4-BE49-F238E27FC236}">
                <a16:creationId xmlns:a16="http://schemas.microsoft.com/office/drawing/2014/main" id="{18FD72DD-1C87-6362-450D-8891C4ADC3C6}"/>
              </a:ext>
            </a:extLst>
          </p:cNvPr>
          <p:cNvPicPr>
            <a:picLocks noChangeAspect="1"/>
          </p:cNvPicPr>
          <p:nvPr/>
        </p:nvPicPr>
        <p:blipFill>
          <a:blip r:embed="rId8"/>
          <a:stretch>
            <a:fillRect/>
          </a:stretch>
        </p:blipFill>
        <p:spPr>
          <a:xfrm>
            <a:off x="9414795" y="8616499"/>
            <a:ext cx="562050" cy="577806"/>
          </a:xfrm>
          <a:prstGeom prst="rect">
            <a:avLst/>
          </a:prstGeom>
        </p:spPr>
      </p:pic>
      <p:pic>
        <p:nvPicPr>
          <p:cNvPr id="24" name="Picture 30" descr="Text, icon&#10;&#10;Description automatically generated">
            <a:extLst>
              <a:ext uri="{FF2B5EF4-FFF2-40B4-BE49-F238E27FC236}">
                <a16:creationId xmlns:a16="http://schemas.microsoft.com/office/drawing/2014/main" id="{17B123C0-266D-7B18-98C6-FA993AAE6E21}"/>
              </a:ext>
            </a:extLst>
          </p:cNvPr>
          <p:cNvPicPr>
            <a:picLocks noChangeAspect="1"/>
          </p:cNvPicPr>
          <p:nvPr/>
        </p:nvPicPr>
        <p:blipFill>
          <a:blip r:embed="rId9"/>
          <a:stretch>
            <a:fillRect/>
          </a:stretch>
        </p:blipFill>
        <p:spPr>
          <a:xfrm>
            <a:off x="11921841" y="8677653"/>
            <a:ext cx="535677" cy="453072"/>
          </a:xfrm>
          <a:prstGeom prst="rect">
            <a:avLst/>
          </a:prstGeom>
        </p:spPr>
      </p:pic>
    </p:spTree>
    <p:extLst>
      <p:ext uri="{BB962C8B-B14F-4D97-AF65-F5344CB8AC3E}">
        <p14:creationId xmlns:p14="http://schemas.microsoft.com/office/powerpoint/2010/main" val="2393106777"/>
      </p:ext>
    </p:extLst>
  </p:cSld>
  <p:clrMapOvr>
    <a:masterClrMapping/>
  </p:clrMapOvr>
</p:sld>
</file>

<file path=ppt/theme/theme1.xml><?xml version="1.0" encoding="utf-8"?>
<a:theme xmlns:a="http://schemas.openxmlformats.org/drawingml/2006/main" name="blank">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5323188F77C6A4D99692EE2C374D387" ma:contentTypeVersion="14" ma:contentTypeDescription="Create a new document." ma:contentTypeScope="" ma:versionID="0c34273c57226e53758c0cd45e5a5d60">
  <xsd:schema xmlns:xsd="http://www.w3.org/2001/XMLSchema" xmlns:xs="http://www.w3.org/2001/XMLSchema" xmlns:p="http://schemas.microsoft.com/office/2006/metadata/properties" xmlns:ns3="2c2921b8-7785-47af-b5c4-69a7542a14e4" xmlns:ns4="32218aea-3aa1-4542-a2e8-fd1115e99bb6" targetNamespace="http://schemas.microsoft.com/office/2006/metadata/properties" ma:root="true" ma:fieldsID="dda3a990de136285e3c291096f53be99" ns3:_="" ns4:_="">
    <xsd:import namespace="2c2921b8-7785-47af-b5c4-69a7542a14e4"/>
    <xsd:import namespace="32218aea-3aa1-4542-a2e8-fd1115e99bb6"/>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element ref="ns3:MediaServiceDateTaken" minOccurs="0"/>
                <xsd:element ref="ns3:MediaServiceAutoTags" minOccurs="0"/>
                <xsd:element ref="ns3:MediaServiceLocation" minOccurs="0"/>
                <xsd:element ref="ns3:MediaServiceGenerationTime" minOccurs="0"/>
                <xsd:element ref="ns3:MediaServiceEventHashCode" minOccurs="0"/>
                <xsd:element ref="ns3:MediaServiceOCR"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c2921b8-7785-47af-b5c4-69a7542a14e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LengthInSeconds" ma:index="21"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32218aea-3aa1-4542-a2e8-fd1115e99bb6"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7455547-5011-4D9E-BDFF-28C21CE4B856}">
  <ds:schemaRefs>
    <ds:schemaRef ds:uri="http://schemas.openxmlformats.org/package/2006/metadata/core-properties"/>
    <ds:schemaRef ds:uri="http://purl.org/dc/terms/"/>
    <ds:schemaRef ds:uri="http://purl.org/dc/dcmitype/"/>
    <ds:schemaRef ds:uri="http://www.w3.org/XML/1998/namespace"/>
    <ds:schemaRef ds:uri="http://schemas.microsoft.com/office/2006/documentManagement/types"/>
    <ds:schemaRef ds:uri="http://purl.org/dc/elements/1.1/"/>
    <ds:schemaRef ds:uri="http://schemas.microsoft.com/office/2006/metadata/properties"/>
    <ds:schemaRef ds:uri="http://schemas.microsoft.com/office/infopath/2007/PartnerControls"/>
    <ds:schemaRef ds:uri="32218aea-3aa1-4542-a2e8-fd1115e99bb6"/>
    <ds:schemaRef ds:uri="2c2921b8-7785-47af-b5c4-69a7542a14e4"/>
  </ds:schemaRefs>
</ds:datastoreItem>
</file>

<file path=customXml/itemProps2.xml><?xml version="1.0" encoding="utf-8"?>
<ds:datastoreItem xmlns:ds="http://schemas.openxmlformats.org/officeDocument/2006/customXml" ds:itemID="{47EA4D85-AA4C-4169-B9DB-C3E65972EC88}">
  <ds:schemaRefs>
    <ds:schemaRef ds:uri="http://schemas.microsoft.com/sharepoint/v3/contenttype/forms"/>
  </ds:schemaRefs>
</ds:datastoreItem>
</file>

<file path=customXml/itemProps3.xml><?xml version="1.0" encoding="utf-8"?>
<ds:datastoreItem xmlns:ds="http://schemas.openxmlformats.org/officeDocument/2006/customXml" ds:itemID="{665E88A5-8015-4CF4-9F62-3A61C7B9DCB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c2921b8-7785-47af-b5c4-69a7542a14e4"/>
    <ds:schemaRef ds:uri="32218aea-3aa1-4542-a2e8-fd1115e99bb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blank</Template>
  <TotalTime>975</TotalTime>
  <Words>1392</Words>
  <Application>Microsoft Office PowerPoint</Application>
  <PresentationFormat>A3 Paper (297x420 mm)</PresentationFormat>
  <Paragraphs>123</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Myriad Pro</vt:lpstr>
      <vt:lpstr>blank</vt:lpstr>
      <vt:lpstr>PowerPoint Presentation</vt:lpstr>
    </vt:vector>
  </TitlesOfParts>
  <Company>West Exe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Joanna Payne</dc:creator>
  <cp:lastModifiedBy>Chloe Fox</cp:lastModifiedBy>
  <cp:revision>26</cp:revision>
  <cp:lastPrinted>2022-10-20T14:08:14Z</cp:lastPrinted>
  <dcterms:created xsi:type="dcterms:W3CDTF">2022-09-27T14:28:33Z</dcterms:created>
  <dcterms:modified xsi:type="dcterms:W3CDTF">2022-11-21T14:35:16Z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0x010100D5323188F77C6A4D99692EE2C374D387</vt:lpwstr>
  </property>
</Properties>
</file>